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audio1.bin" ContentType="audio/unknown"/>
  <Override PartName="/ppt/media/audio2.bin" ContentType="audio/unknown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audio3.bin" ContentType="audio/unknown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1"/>
  </p:notesMasterIdLst>
  <p:sldIdLst>
    <p:sldId id="256" r:id="rId2"/>
    <p:sldId id="313" r:id="rId3"/>
    <p:sldId id="273" r:id="rId4"/>
    <p:sldId id="312" r:id="rId5"/>
    <p:sldId id="420" r:id="rId6"/>
    <p:sldId id="421" r:id="rId7"/>
    <p:sldId id="419" r:id="rId8"/>
    <p:sldId id="327" r:id="rId9"/>
    <p:sldId id="281" r:id="rId10"/>
    <p:sldId id="282" r:id="rId11"/>
    <p:sldId id="326" r:id="rId12"/>
    <p:sldId id="257" r:id="rId13"/>
    <p:sldId id="294" r:id="rId14"/>
    <p:sldId id="295" r:id="rId15"/>
    <p:sldId id="310" r:id="rId16"/>
    <p:sldId id="296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332" r:id="rId25"/>
    <p:sldId id="333" r:id="rId26"/>
    <p:sldId id="342" r:id="rId27"/>
    <p:sldId id="334" r:id="rId28"/>
    <p:sldId id="337" r:id="rId29"/>
    <p:sldId id="339" r:id="rId30"/>
    <p:sldId id="343" r:id="rId31"/>
    <p:sldId id="344" r:id="rId32"/>
    <p:sldId id="345" r:id="rId33"/>
    <p:sldId id="346" r:id="rId34"/>
    <p:sldId id="348" r:id="rId35"/>
    <p:sldId id="356" r:id="rId36"/>
    <p:sldId id="354" r:id="rId37"/>
    <p:sldId id="349" r:id="rId38"/>
    <p:sldId id="355" r:id="rId39"/>
    <p:sldId id="351" r:id="rId40"/>
    <p:sldId id="358" r:id="rId41"/>
    <p:sldId id="360" r:id="rId42"/>
    <p:sldId id="361" r:id="rId43"/>
    <p:sldId id="364" r:id="rId44"/>
    <p:sldId id="422" r:id="rId45"/>
    <p:sldId id="365" r:id="rId46"/>
    <p:sldId id="366" r:id="rId47"/>
    <p:sldId id="367" r:id="rId48"/>
    <p:sldId id="368" r:id="rId49"/>
    <p:sldId id="409" r:id="rId50"/>
    <p:sldId id="411" r:id="rId51"/>
    <p:sldId id="412" r:id="rId52"/>
    <p:sldId id="410" r:id="rId53"/>
    <p:sldId id="413" r:id="rId54"/>
    <p:sldId id="369" r:id="rId55"/>
    <p:sldId id="393" r:id="rId56"/>
    <p:sldId id="394" r:id="rId57"/>
    <p:sldId id="395" r:id="rId58"/>
    <p:sldId id="396" r:id="rId59"/>
    <p:sldId id="397" r:id="rId60"/>
    <p:sldId id="398" r:id="rId61"/>
    <p:sldId id="414" r:id="rId62"/>
    <p:sldId id="418" r:id="rId63"/>
    <p:sldId id="415" r:id="rId64"/>
    <p:sldId id="370" r:id="rId65"/>
    <p:sldId id="371" r:id="rId66"/>
    <p:sldId id="416" r:id="rId67"/>
    <p:sldId id="399" r:id="rId68"/>
    <p:sldId id="417" r:id="rId69"/>
    <p:sldId id="372" r:id="rId70"/>
    <p:sldId id="374" r:id="rId71"/>
    <p:sldId id="400" r:id="rId72"/>
    <p:sldId id="401" r:id="rId73"/>
    <p:sldId id="402" r:id="rId74"/>
    <p:sldId id="403" r:id="rId75"/>
    <p:sldId id="404" r:id="rId76"/>
    <p:sldId id="405" r:id="rId77"/>
    <p:sldId id="406" r:id="rId78"/>
    <p:sldId id="407" r:id="rId79"/>
    <p:sldId id="408" r:id="rId80"/>
    <p:sldId id="375" r:id="rId81"/>
    <p:sldId id="376" r:id="rId82"/>
    <p:sldId id="377" r:id="rId83"/>
    <p:sldId id="378" r:id="rId84"/>
    <p:sldId id="379" r:id="rId85"/>
    <p:sldId id="380" r:id="rId86"/>
    <p:sldId id="381" r:id="rId87"/>
    <p:sldId id="382" r:id="rId88"/>
    <p:sldId id="383" r:id="rId89"/>
    <p:sldId id="384" r:id="rId90"/>
    <p:sldId id="385" r:id="rId91"/>
    <p:sldId id="386" r:id="rId92"/>
    <p:sldId id="387" r:id="rId93"/>
    <p:sldId id="388" r:id="rId94"/>
    <p:sldId id="389" r:id="rId95"/>
    <p:sldId id="390" r:id="rId96"/>
    <p:sldId id="391" r:id="rId97"/>
    <p:sldId id="392" r:id="rId98"/>
    <p:sldId id="362" r:id="rId99"/>
    <p:sldId id="363" r:id="rId100"/>
  </p:sldIdLst>
  <p:sldSz cx="6858000" cy="9144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FFEA"/>
    <a:srgbClr val="FFFF95"/>
    <a:srgbClr val="FFF94A"/>
    <a:srgbClr val="FF0000"/>
    <a:srgbClr val="FFB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11" autoAdjust="0"/>
    <p:restoredTop sz="86410" autoAdjust="0"/>
  </p:normalViewPr>
  <p:slideViewPr>
    <p:cSldViewPr>
      <p:cViewPr varScale="1">
        <p:scale>
          <a:sx n="37" d="100"/>
          <a:sy n="37" d="100"/>
        </p:scale>
        <p:origin x="-560" y="-112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5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4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printerSettings" Target="printerSettings/printerSettings1.bin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404EC-7056-774E-86C3-C70C54BB43E1}" type="datetimeFigureOut">
              <a:t>7/22/13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D4803-6880-4D4E-B123-E6AAB60FBC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0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1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1F6161-4320-0A49-AF90-E8131629CF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6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B91C89-7F00-564E-A3C7-9A7FC30D66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3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705391-492A-C54E-9938-D3236D2916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2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502F8E-AC58-904A-A19A-775C30E639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678C9-98DA-9A4E-BA83-5F15F60F0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2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C2C4C-573D-D14A-9ED5-C23205B2CA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1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867CDE-1E08-3B4A-A62A-223A8CE2BC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9CAFE-6E43-D148-90C6-021555E4A1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9DFD1C-0564-8D4E-834B-86F6E0215C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2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F62A77-2EC7-4D4A-8589-3D24D4790B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7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85BB-9CF9-5F42-88E2-8F3E079020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3548D71-D159-EF43-9DBC-56B4EEF1109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Relationship Id="rId3" Type="http://schemas.openxmlformats.org/officeDocument/2006/relationships/audio" Target="../media/audio1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oleObject" Target="../embeddings/Microsoft_Word_97_-_2004_Document1.doc"/><Relationship Id="rId5" Type="http://schemas.openxmlformats.org/officeDocument/2006/relationships/image" Target="../media/image2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3.bin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1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4" Type="http://schemas.openxmlformats.org/officeDocument/2006/relationships/audio" Target="../media/audio2.bin"/><Relationship Id="rId5" Type="http://schemas.openxmlformats.org/officeDocument/2006/relationships/oleObject" Target="../embeddings/oleObject2.bin"/><Relationship Id="rId6" Type="http://schemas.openxmlformats.org/officeDocument/2006/relationships/oleObject" Target="../embeddings/Microsoft_Word_97_-_2004_Document2.doc"/><Relationship Id="rId7" Type="http://schemas.openxmlformats.org/officeDocument/2006/relationships/image" Target="../media/image3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4" Type="http://schemas.openxmlformats.org/officeDocument/2006/relationships/audio" Target="../media/audio3.bin"/><Relationship Id="rId5" Type="http://schemas.openxmlformats.org/officeDocument/2006/relationships/oleObject" Target="../embeddings/oleObject3.bin"/><Relationship Id="rId6" Type="http://schemas.openxmlformats.org/officeDocument/2006/relationships/oleObject" Target="../embeddings/Microsoft_Word_97_-_2004_Document3.doc"/><Relationship Id="rId7" Type="http://schemas.openxmlformats.org/officeDocument/2006/relationships/image" Target="../media/image3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oleObject" Target="../embeddings/Microsoft_Word_97_-_2004_Document4.doc"/><Relationship Id="rId5" Type="http://schemas.openxmlformats.org/officeDocument/2006/relationships/image" Target="../media/image3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4495800" y="8610600"/>
            <a:ext cx="13911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/>
                <a:cs typeface="Arial Black"/>
              </a:rPr>
              <a:t>Joseph</a:t>
            </a:r>
          </a:p>
          <a:p>
            <a:endParaRPr lang="en-US">
              <a:latin typeface="Arial Black"/>
              <a:cs typeface="Arial Black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1170648" y="8617803"/>
            <a:ext cx="11915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/>
                <a:cs typeface="Arial Black"/>
              </a:rPr>
              <a:t>Armin</a:t>
            </a:r>
          </a:p>
          <a:p>
            <a:endParaRPr lang="en-US">
              <a:latin typeface="Arial Black"/>
              <a:cs typeface="Arial Blac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0" y="7898525"/>
            <a:ext cx="1981200" cy="122823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514600" y="7467600"/>
            <a:ext cx="138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Dirigida por: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1676400"/>
            <a:ext cx="4378422" cy="646331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/>
              <a:t>Lunes 5:45 MBH 303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6740604"/>
            <a:ext cx="1981200" cy="11079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2" name="Right Arrow 1"/>
          <p:cNvSpPr/>
          <p:nvPr/>
        </p:nvSpPr>
        <p:spPr bwMode="auto">
          <a:xfrm>
            <a:off x="0" y="5334000"/>
            <a:ext cx="61722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 Black"/>
              <a:cs typeface="Arial Black"/>
            </a:endParaRPr>
          </a:p>
          <a:p>
            <a:r>
              <a:rPr lang="en-US" sz="6000">
                <a:latin typeface="Arial Black"/>
                <a:cs typeface="Arial Black"/>
              </a:rPr>
              <a:t> </a:t>
            </a:r>
            <a:r>
              <a:rPr lang="en-US" sz="7200">
                <a:latin typeface="Arial Black"/>
                <a:cs typeface="Arial Black"/>
              </a:rPr>
              <a:t>REPASO</a:t>
            </a:r>
            <a:endParaRPr kumimoji="0" lang="en-US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9283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iley-face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199" y="1066800"/>
            <a:ext cx="3505200" cy="35052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3" name="Picture 2" descr="sad-face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7201" y="6248400"/>
            <a:ext cx="3860800" cy="2895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 flipH="1">
            <a:off x="0" y="990600"/>
            <a:ext cx="6858000" cy="8153400"/>
          </a:xfrm>
          <a:prstGeom prst="line">
            <a:avLst/>
          </a:prstGeom>
          <a:solidFill>
            <a:schemeClr val="accent1"/>
          </a:solidFill>
          <a:ln w="2540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0" y="0"/>
            <a:ext cx="6858000" cy="1015663"/>
          </a:xfrm>
          <a:prstGeom prst="rect">
            <a:avLst/>
          </a:prstGeom>
          <a:solidFill>
            <a:srgbClr val="FFFF00"/>
          </a:solidFill>
          <a:ln w="5715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218366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094798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#1 …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143000" y="7315200"/>
            <a:ext cx="4960938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La schwa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052286" y="67128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0" y="6477000"/>
            <a:ext cx="49157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 Black"/>
              </a:rPr>
              <a:t>¿Qué es una  schwa?</a:t>
            </a:r>
            <a:endParaRPr 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927" y="3505200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>
                <a:latin typeface="Arial Black" charset="0"/>
              </a:rPr>
              <a:t>nit</a:t>
            </a:r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7" name="Down Arrow 6"/>
          <p:cNvSpPr/>
          <p:nvPr/>
        </p:nvSpPr>
        <p:spPr bwMode="auto">
          <a:xfrm rot="1652007">
            <a:off x="4704359" y="2190975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7" y="21336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inglés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18" name="Down Arrow 17"/>
          <p:cNvSpPr/>
          <p:nvPr/>
        </p:nvSpPr>
        <p:spPr bwMode="auto">
          <a:xfrm rot="4103990">
            <a:off x="3167327" y="830098"/>
            <a:ext cx="838200" cy="443235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47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38862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es un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</a:t>
            </a:r>
          </a:p>
          <a:p>
            <a:pPr algn="ctr"/>
            <a:r>
              <a:rPr lang="en-US" sz="7200">
                <a:latin typeface="Arial Black" charset="0"/>
              </a:rPr>
              <a:t>chic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bonit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304800"/>
            <a:ext cx="41810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¡Evite </a:t>
            </a:r>
          </a:p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la schwa!</a:t>
            </a:r>
          </a:p>
        </p:txBody>
      </p:sp>
    </p:spTree>
    <p:extLst>
      <p:ext uri="{BB962C8B-B14F-4D97-AF65-F5344CB8AC3E}">
        <p14:creationId xmlns:p14="http://schemas.microsoft.com/office/powerpoint/2010/main" val="228543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589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14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2590800"/>
            <a:ext cx="2652713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fam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mus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tin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chup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Mayr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810000" y="2593975"/>
            <a:ext cx="2667000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bes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dig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tuy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habl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Mál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0" y="5334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57200" y="2133600"/>
            <a:ext cx="2652713" cy="6613525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síl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públ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>
                <a:latin typeface="Arial Black" charset="0"/>
              </a:rPr>
              <a:t>plico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tercer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recto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>
                <a:latin typeface="Arial Black" charset="0"/>
              </a:rPr>
              <a:t>mid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962400" y="2133600"/>
            <a:ext cx="2590800" cy="6613525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torc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>
                <a:latin typeface="Arial Black" charset="0"/>
              </a:rPr>
              <a:t>scrib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méd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ncero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lágr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m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stillo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33400" y="2057400"/>
            <a:ext cx="5791200" cy="6602413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d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v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>
                <a:latin typeface="Arial Black" charset="0"/>
              </a:rPr>
              <a:t>rtido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f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ntást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últim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ment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repúbl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Marí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</p:txBody>
      </p:sp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ChangeArrowheads="1"/>
          </p:cNvSpPr>
          <p:nvPr/>
        </p:nvSpPr>
        <p:spPr bwMode="auto">
          <a:xfrm>
            <a:off x="609600" y="7334250"/>
            <a:ext cx="6407150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noProof="1" smtClean="0">
                <a:solidFill>
                  <a:schemeClr val="bg2"/>
                </a:solidFill>
              </a:rPr>
              <a:t>Gracias por apagar</a:t>
            </a:r>
            <a:endParaRPr sz="2400" noProof="1"/>
          </a:p>
          <a:p>
            <a:pPr algn="ctr"/>
            <a:r>
              <a:rPr lang="en-US" sz="4800" noProof="1" smtClean="0"/>
              <a:t>celular</a:t>
            </a:r>
            <a:endParaRPr sz="2400" i="1" noProof="1"/>
          </a:p>
        </p:txBody>
      </p:sp>
      <p:sp>
        <p:nvSpPr>
          <p:cNvPr id="517123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tTriangle">
            <a:avLst/>
          </a:prstGeom>
          <a:solidFill>
            <a:srgbClr val="CFD4E7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7124" name="AutoShape 4"/>
          <p:cNvSpPr>
            <a:spLocks noChangeArrowheads="1"/>
          </p:cNvSpPr>
          <p:nvPr/>
        </p:nvSpPr>
        <p:spPr bwMode="auto">
          <a:xfrm rot="10800000">
            <a:off x="0" y="0"/>
            <a:ext cx="6858000" cy="9144000"/>
          </a:xfrm>
          <a:prstGeom prst="rtTriangle">
            <a:avLst/>
          </a:prstGeom>
          <a:solidFill>
            <a:schemeClr val="accent1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171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5702300" cy="646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81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xit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" presetID="7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3" grpId="0" animBg="1"/>
      <p:bldP spid="5171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6858000" cy="2525713"/>
          </a:xfrm>
          <a:prstGeom prst="rect">
            <a:avLst/>
          </a:prstGeom>
          <a:solidFill>
            <a:srgbClr val="37FF4A"/>
          </a:solidFill>
          <a:ln w="3810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El gran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 articular la palabra siguiente</a:t>
            </a:r>
            <a:br>
              <a:rPr lang="en-US">
                <a:latin typeface="Arial Black" charset="0"/>
              </a:rPr>
            </a:br>
            <a:r>
              <a:rPr lang="en-US" sz="3200">
                <a:solidFill>
                  <a:srgbClr val="2C00FB"/>
                </a:solidFill>
                <a:latin typeface="Arial Black" charset="0"/>
              </a:rPr>
              <a:t>sin acento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?</a:t>
            </a:r>
            <a:r>
              <a:rPr lang="en-US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n-US">
                <a:solidFill>
                  <a:srgbClr val="ED181E"/>
                </a:solidFill>
                <a:latin typeface="Arial Black" charset="0"/>
              </a:rPr>
            </a:br>
            <a:r>
              <a:rPr lang="en-US" sz="800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n-US" sz="800">
                <a:solidFill>
                  <a:srgbClr val="ED181E"/>
                </a:solidFill>
                <a:latin typeface="Arial Black" charset="0"/>
              </a:rPr>
            </a:br>
            <a:r>
              <a:rPr lang="en-US">
                <a:solidFill>
                  <a:srgbClr val="ED181E"/>
                </a:solidFill>
                <a:latin typeface="Arial Black" charset="0"/>
              </a:rPr>
              <a:t>(difícil aún para nativos bilingües)</a:t>
            </a:r>
            <a:endParaRPr lang="en-US">
              <a:latin typeface="Arial Black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533400" y="2819400"/>
            <a:ext cx="5451983" cy="1446550"/>
          </a:xfrm>
          <a:prstGeom prst="rect">
            <a:avLst/>
          </a:prstGeom>
          <a:solidFill>
            <a:srgbClr val="FCF800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>
                <a:solidFill>
                  <a:srgbClr val="000000"/>
                </a:solidFill>
                <a:latin typeface="Arial Black"/>
              </a:rPr>
              <a:t> pol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8800">
                <a:solidFill>
                  <a:srgbClr val="000000"/>
                </a:solidFill>
                <a:latin typeface="Arial Black"/>
              </a:rPr>
              <a:t>c í 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533400" y="5257800"/>
            <a:ext cx="2209800" cy="2246769"/>
          </a:xfrm>
          <a:prstGeom prst="rect">
            <a:avLst/>
          </a:prstGeom>
          <a:solidFill>
            <a:srgbClr val="ED181E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¡Ojo!</a:t>
            </a:r>
          </a:p>
          <a:p>
            <a:pPr algn="ctr"/>
            <a:endParaRPr lang="en-US" sz="2800">
              <a:solidFill>
                <a:schemeClr val="accent1"/>
              </a:solidFill>
              <a:latin typeface="Arial Black"/>
            </a:endParaRPr>
          </a:p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¡No lleva el acento aquí!</a:t>
            </a:r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 flipH="1">
            <a:off x="1600200" y="4191000"/>
            <a:ext cx="1295400" cy="1066800"/>
          </a:xfrm>
          <a:prstGeom prst="line">
            <a:avLst/>
          </a:prstGeom>
          <a:noFill/>
          <a:ln w="762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533400" y="7848600"/>
            <a:ext cx="2286000" cy="981075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pol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3600">
                <a:solidFill>
                  <a:schemeClr val="accent1"/>
                </a:solidFill>
                <a:latin typeface="Arial Black" charset="0"/>
              </a:rPr>
              <a:t>ce  </a:t>
            </a:r>
            <a:endParaRPr lang="en-US" sz="3600">
              <a:latin typeface="Arial Black" charset="0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143000" y="8763000"/>
            <a:ext cx="92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inglés</a:t>
            </a:r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 flipH="1">
            <a:off x="4572000" y="4419600"/>
            <a:ext cx="0" cy="990600"/>
          </a:xfrm>
          <a:prstGeom prst="line">
            <a:avLst/>
          </a:prstGeom>
          <a:noFill/>
          <a:ln w="1524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4191000" y="3048000"/>
            <a:ext cx="685800" cy="1219200"/>
          </a:xfrm>
          <a:prstGeom prst="rect">
            <a:avLst/>
          </a:prstGeom>
          <a:noFill/>
          <a:ln w="152400">
            <a:solidFill>
              <a:srgbClr val="2C00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H="1">
            <a:off x="5562600" y="4343400"/>
            <a:ext cx="0" cy="2667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>
            <a:off x="3124200" y="4114800"/>
            <a:ext cx="2362200" cy="28956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3048000" y="5257800"/>
            <a:ext cx="2286000" cy="1409700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acento</a:t>
            </a:r>
          </a:p>
          <a:p>
            <a:pPr algn="ctr"/>
            <a:r>
              <a:rPr lang="en-US" sz="3600">
                <a:solidFill>
                  <a:schemeClr val="accent1"/>
                </a:solidFill>
                <a:latin typeface="Arial Black" charset="0"/>
              </a:rPr>
              <a:t>(stress)  </a:t>
            </a:r>
            <a:endParaRPr lang="en-US" sz="3600">
              <a:latin typeface="Arial Black" charset="0"/>
            </a:endParaRP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4343400" y="6934200"/>
            <a:ext cx="2438400" cy="707886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>
                <a:solidFill>
                  <a:srgbClr val="FFA0F8"/>
                </a:solidFill>
                <a:latin typeface="Arial Black"/>
              </a:rPr>
              <a:t>schwa!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7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12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1700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build="p" autoUpdateAnimBg="0"/>
      <p:bldP spid="10243" grpId="0" animBg="1" autoUpdateAnimBg="0"/>
      <p:bldP spid="10244" grpId="0" animBg="1" autoUpdateAnimBg="0"/>
      <p:bldP spid="10245" grpId="0" animBg="1"/>
      <p:bldP spid="10246" grpId="0" animBg="1" autoUpdateAnimBg="0"/>
      <p:bldP spid="10247" grpId="0" build="p" autoUpdateAnimBg="0" advAuto="0"/>
      <p:bldP spid="10248" grpId="0" animBg="1"/>
      <p:bldP spid="10249" grpId="0" animBg="1"/>
      <p:bldP spid="10250" grpId="0" animBg="1"/>
      <p:bldP spid="10251" grpId="0" animBg="1"/>
      <p:bldP spid="10252" grpId="0" animBg="1" autoUpdateAnimBg="0"/>
      <p:bldP spid="10253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6858000" cy="1387475"/>
          </a:xfrm>
          <a:prstGeom prst="rect">
            <a:avLst/>
          </a:prstGeom>
          <a:solidFill>
            <a:srgbClr val="FFA0F8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latin typeface="Arial Black" charset="0"/>
            </a:endParaRPr>
          </a:p>
          <a:p>
            <a:pPr algn="ctr"/>
            <a:r>
              <a:rPr lang="en-US">
                <a:latin typeface="Arial Black" charset="0"/>
              </a:rPr>
              <a:t>¿Sabe Ud articular este dicho </a:t>
            </a:r>
            <a:br>
              <a:rPr lang="en-US">
                <a:latin typeface="Arial Black" charset="0"/>
              </a:rPr>
            </a:br>
            <a:r>
              <a:rPr lang="en-US">
                <a:latin typeface="Arial Black" charset="0"/>
              </a:rPr>
              <a:t>sin acento?</a:t>
            </a:r>
            <a:endParaRPr lang="en-US">
              <a:solidFill>
                <a:srgbClr val="ED181E"/>
              </a:solidFill>
              <a:latin typeface="Arial Black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990600" y="2514600"/>
            <a:ext cx="51816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latin typeface="Arial Black" charset="0"/>
              </a:rPr>
              <a:t>Cort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5400">
                <a:latin typeface="Arial Black" charset="0"/>
              </a:rPr>
              <a:t>sí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 de boc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, mucho vale y poco cuest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.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981200" y="6629400"/>
            <a:ext cx="2713038" cy="1247775"/>
          </a:xfrm>
          <a:prstGeom prst="rect">
            <a:avLst/>
          </a:prstGeom>
          <a:solidFill>
            <a:srgbClr val="FFFF99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¡Evite la 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schwa</a:t>
            </a:r>
            <a:r>
              <a:rPr lang="en-US" sz="3200">
                <a:latin typeface="Arial Black" charset="0"/>
              </a:rPr>
              <a:t>!</a:t>
            </a:r>
            <a:endParaRPr lang="en-US" sz="3200">
              <a:solidFill>
                <a:srgbClr val="ED181E"/>
              </a:solidFill>
              <a:latin typeface="Arial Black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6858000" cy="2568575"/>
          </a:xfrm>
          <a:prstGeom prst="rect">
            <a:avLst/>
          </a:prstGeom>
          <a:solidFill>
            <a:srgbClr val="37FF4A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Otro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Ud. articular esta palabra </a:t>
            </a:r>
          </a:p>
          <a:p>
            <a:pPr algn="ctr"/>
            <a:r>
              <a:rPr lang="en-US" sz="4400">
                <a:latin typeface="Arial Black" charset="0"/>
              </a:rPr>
              <a:t>sin acento</a:t>
            </a:r>
            <a:r>
              <a:rPr lang="en-US" sz="6600">
                <a:solidFill>
                  <a:srgbClr val="ED181E"/>
                </a:solidFill>
                <a:latin typeface="Arial Black" charset="0"/>
              </a:rPr>
              <a:t>?</a:t>
            </a:r>
            <a:endParaRPr lang="en-US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n-US">
              <a:latin typeface="Arial Black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3048000"/>
            <a:ext cx="6604000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550863" y="80946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2667000" y="5334000"/>
            <a:ext cx="24384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114800" y="6781800"/>
            <a:ext cx="27432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0" y="5105400"/>
            <a:ext cx="25908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3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3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3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animBg="1"/>
      <p:bldP spid="1229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4676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  <p:sp>
        <p:nvSpPr>
          <p:cNvPr id="6" name="Rectangle 5"/>
          <p:cNvSpPr/>
          <p:nvPr/>
        </p:nvSpPr>
        <p:spPr bwMode="auto">
          <a:xfrm>
            <a:off x="5562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943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324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24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3591"/>
            <a:ext cx="6858000" cy="4185725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 bwMode="auto">
          <a:xfrm>
            <a:off x="0" y="4953000"/>
            <a:ext cx="68580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/ p, t, k /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425376" y="45882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21273" y="3962400"/>
            <a:ext cx="7005756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94A"/>
                </a:solidFill>
                <a:latin typeface="Arial Black"/>
                <a:cs typeface="Arial Black"/>
              </a:rPr>
              <a:t>Segunda Parte</a:t>
            </a:r>
            <a:endParaRPr lang="en-US" sz="4000">
              <a:solidFill>
                <a:srgbClr val="FFF94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3259" y="8462836"/>
            <a:ext cx="6891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000">
                <a:latin typeface="Arial Black"/>
                <a:cs typeface="Arial Black"/>
              </a:rPr>
              <a:t>asta 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000">
                <a:latin typeface="Arial Black"/>
                <a:cs typeface="Arial Black"/>
              </a:rPr>
              <a:t>abla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4000">
                <a:latin typeface="Arial Black"/>
                <a:cs typeface="Arial Black"/>
              </a:rPr>
              <a:t>ilo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43083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86" y="5105400"/>
            <a:ext cx="6847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COMPARE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3800" y="6400800"/>
            <a:ext cx="18261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oo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0" y="7848600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ú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38100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810782" y="691795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triped Right Arrow 4"/>
          <p:cNvSpPr/>
          <p:nvPr/>
        </p:nvSpPr>
        <p:spPr bwMode="auto">
          <a:xfrm>
            <a:off x="609600" y="64008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</a:p>
        </p:txBody>
      </p:sp>
      <p:sp>
        <p:nvSpPr>
          <p:cNvPr id="11" name="Striped Right Arrow 10"/>
          <p:cNvSpPr/>
          <p:nvPr/>
        </p:nvSpPr>
        <p:spPr bwMode="auto">
          <a:xfrm>
            <a:off x="609600" y="77724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</a:p>
        </p:txBody>
      </p:sp>
    </p:spTree>
    <p:extLst>
      <p:ext uri="{BB962C8B-B14F-4D97-AF65-F5344CB8AC3E}">
        <p14:creationId xmlns:p14="http://schemas.microsoft.com/office/powerpoint/2010/main" val="1245783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4419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381000"/>
            <a:ext cx="567334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>
                <a:latin typeface="Arial Black"/>
                <a:cs typeface="Arial Black"/>
              </a:rPr>
              <a:t>p, t, k</a:t>
            </a:r>
            <a:endParaRPr lang="en-US" sz="9600"/>
          </a:p>
        </p:txBody>
      </p:sp>
      <p:sp>
        <p:nvSpPr>
          <p:cNvPr id="8" name="TextBox 7"/>
          <p:cNvSpPr txBox="1"/>
          <p:nvPr/>
        </p:nvSpPr>
        <p:spPr>
          <a:xfrm>
            <a:off x="2286000" y="2819400"/>
            <a:ext cx="2390198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/>
              <a:t>inglés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015" y="8308791"/>
            <a:ext cx="2021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Usar papel</a:t>
            </a:r>
          </a:p>
          <a:p>
            <a:pPr algn="ctr"/>
            <a:r>
              <a:rPr lang="en-US"/>
              <a:t>para demostrar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1000" y="4724400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38400" y="62484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23030" y="7960682"/>
            <a:ext cx="17229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46482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2719876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10" name="Left Arrow 9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80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23901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1023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00500"/>
            <a:ext cx="6858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7774" y="7307759"/>
            <a:ext cx="2826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latin typeface="Arial Black"/>
                <a:cs typeface="Arial Black"/>
              </a:rPr>
              <a:t>Joseph</a:t>
            </a:r>
            <a:br>
              <a:rPr lang="en-US" sz="4400">
                <a:latin typeface="Arial Black"/>
                <a:cs typeface="Arial Black"/>
              </a:rPr>
            </a:br>
            <a:r>
              <a:rPr lang="en-US" sz="3600">
                <a:latin typeface="Arial Black"/>
                <a:cs typeface="Arial Black"/>
              </a:rPr>
              <a:t>("bilingüe"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7620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2514600"/>
            <a:ext cx="63469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99"/>
                </a:solidFill>
                <a:latin typeface="Arial Black"/>
                <a:cs typeface="Arial Black"/>
              </a:rPr>
              <a:t>¡Bienvenidos!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7376" y="7315200"/>
            <a:ext cx="20306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FFFFFF"/>
                </a:solidFill>
                <a:latin typeface="Arial Black"/>
                <a:cs typeface="Arial Black"/>
              </a:rPr>
              <a:t>Armin</a:t>
            </a:r>
          </a:p>
        </p:txBody>
      </p:sp>
    </p:spTree>
    <p:extLst>
      <p:ext uri="{BB962C8B-B14F-4D97-AF65-F5344CB8AC3E}">
        <p14:creationId xmlns:p14="http://schemas.microsoft.com/office/powerpoint/2010/main" val="72341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xmlns:p14="http://schemas.microsoft.com/office/powerpoint/2010/main" spd="slow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5105400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6477000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7912673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0" y="61722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4168914"/>
            <a:ext cx="23795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78097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3400" y="4876800"/>
            <a:ext cx="586420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endParaRPr 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3200" y="75438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342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10000"/>
            <a:ext cx="6858000" cy="280076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556493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pic>
        <p:nvPicPr>
          <p:cNvPr id="3" name="Picture 2" descr="dog-pooping-848x47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3825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8" y="3048000"/>
            <a:ext cx="685387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4419600" y="198120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8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590800"/>
            <a:ext cx="6858000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ú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697450"/>
            <a:ext cx="3570208" cy="14465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8800">
                <a:latin typeface="Arial Black"/>
                <a:cs typeface="Arial Black"/>
              </a:rPr>
              <a:t>/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p,t,k</a:t>
            </a:r>
            <a:r>
              <a:rPr lang="en-US" sz="88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880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7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3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ing-with-the-Problem-Statement-of-Your-Thesi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68288" cy="63960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6400800"/>
            <a:ext cx="289176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/>
              <a:t>¿Todavía</a:t>
            </a:r>
          </a:p>
          <a:p>
            <a:pPr algn="ctr"/>
            <a:r>
              <a:rPr lang="en-US" sz="5400" b="1"/>
              <a:t>aspira?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0" y="3352800"/>
            <a:ext cx="6629400" cy="27432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Solución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66524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7200"/>
            <a:ext cx="6858000" cy="4557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062553" y="725817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44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506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O sea: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0574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015" y="4191000"/>
            <a:ext cx="4840388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t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dd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3246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k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gg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5334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199524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47800"/>
            <a:ext cx="6858000" cy="3208571"/>
          </a:xfrm>
          <a:prstGeom prst="rect">
            <a:avLst/>
          </a:prstGeom>
          <a:solidFill>
            <a:srgbClr val="FFFF95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</a:p>
          <a:p>
            <a:pPr algn="ctr"/>
            <a:endParaRPr lang="en-US" sz="4800">
              <a:solidFill>
                <a:srgbClr val="0000FF"/>
              </a:solidFill>
              <a:latin typeface="Arial Black"/>
              <a:cs typeface="Arial Black"/>
            </a:endParaRPr>
          </a:p>
          <a:p>
            <a:pPr algn="ctr"/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7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86748"/>
            <a:ext cx="6858000" cy="45572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911876"/>
            <a:ext cx="6858000" cy="2308324"/>
          </a:xfrm>
          <a:prstGeom prst="rect">
            <a:avLst/>
          </a:prstGeom>
          <a:solidFill>
            <a:srgbClr val="FFF94A">
              <a:alpha val="92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2667000" y="3733800"/>
            <a:ext cx="1371600" cy="1524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237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38" y="9144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=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373" y="4038600"/>
            <a:ext cx="6849952" cy="212365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 p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latin typeface="Arial Black"/>
                <a:cs typeface="Arial Black"/>
              </a:rPr>
              <a:t>a   =</a:t>
            </a:r>
            <a:endParaRPr lang="en-US" sz="6600">
              <a:solidFill>
                <a:srgbClr val="FF0000"/>
              </a:solidFill>
              <a:latin typeface="Arial Black"/>
              <a:cs typeface="Arial Black"/>
            </a:endParaRPr>
          </a:p>
          <a:p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 bb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6600">
                <a:latin typeface="Arial Black"/>
                <a:cs typeface="Arial Black"/>
              </a:rPr>
              <a:t>a</a:t>
            </a:r>
            <a:endParaRPr lang="en-US" sz="6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4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6858000" cy="189282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1700" dirty="0">
                <a:solidFill>
                  <a:schemeClr val="bg1"/>
                </a:solidFill>
                <a:latin typeface="Arial Black"/>
              </a:rPr>
              <a:t>¡Saluda</a:t>
            </a:r>
            <a:endParaRPr lang="en-US" sz="4800" dirty="0">
              <a:latin typeface="Arial Black"/>
            </a:endParaRPr>
          </a:p>
        </p:txBody>
      </p:sp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6858000" cy="626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8036004"/>
            <a:ext cx="6858000" cy="110799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</a:rPr>
              <a:t>a un </a:t>
            </a:r>
            <a:r>
              <a:rPr lang="en-US" sz="6600" dirty="0" err="1">
                <a:solidFill>
                  <a:schemeClr val="bg1"/>
                </a:solidFill>
                <a:latin typeface="Arial Black"/>
              </a:rPr>
              <a:t>vecino</a:t>
            </a:r>
            <a:r>
              <a:rPr lang="en-US" sz="6600" dirty="0">
                <a:solidFill>
                  <a:schemeClr val="bg1"/>
                </a:solidFill>
                <a:latin typeface="Arial Black"/>
              </a:rPr>
              <a:t>!</a:t>
            </a:r>
            <a:endParaRPr lang="en-US" sz="60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263865208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érez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uso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el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en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itre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2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23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36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aco un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an.</a:t>
            </a:r>
            <a:br>
              <a:rPr lang="es-ES" sz="8000" b="1">
                <a:solidFill>
                  <a:srgbClr val="000000"/>
                </a:solidFill>
                <a:latin typeface="Palatino" charset="0"/>
              </a:rPr>
            </a:br>
            <a:endParaRPr lang="en-US" sz="80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76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72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Mi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ipos de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0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69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810000"/>
            <a:ext cx="5242040" cy="28007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Material </a:t>
            </a:r>
          </a:p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NUEVO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17621" y="864981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7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094799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#3 …</a:t>
            </a:r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40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914400" y="7239000"/>
            <a:ext cx="5262563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1843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89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" y="609600"/>
            <a:ext cx="6692900" cy="786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97175" y="762000"/>
            <a:ext cx="936825" cy="1107996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13922" y="1371600"/>
            <a:ext cx="1218678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/rr/</a:t>
            </a:r>
          </a:p>
        </p:txBody>
      </p:sp>
    </p:spTree>
    <p:extLst>
      <p:ext uri="{BB962C8B-B14F-4D97-AF65-F5344CB8AC3E}">
        <p14:creationId xmlns:p14="http://schemas.microsoft.com/office/powerpoint/2010/main" val="694770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63" y="0"/>
            <a:ext cx="6840537" cy="868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8036004"/>
            <a:ext cx="5164620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/rrrrrrrrrrrrrrrr/</a:t>
            </a:r>
          </a:p>
        </p:txBody>
      </p:sp>
    </p:spTree>
    <p:extLst>
      <p:ext uri="{BB962C8B-B14F-4D97-AF65-F5344CB8AC3E}">
        <p14:creationId xmlns:p14="http://schemas.microsoft.com/office/powerpoint/2010/main" val="592752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0" y="0"/>
          <a:ext cx="6858000" cy="431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name="Document" r:id="rId4" imgW="5486400" imgH="3453384" progId="Word.Document.8">
                  <p:embed/>
                </p:oleObj>
              </mc:Choice>
              <mc:Fallback>
                <p:oleObj name="Document" r:id="rId4" imgW="5486400" imgH="345338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858000" cy="431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457200" y="6096000"/>
            <a:ext cx="6072188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>
                <a:solidFill>
                  <a:srgbClr val="FF0000"/>
                </a:solidFill>
              </a:rPr>
              <a:t>r-r-r</a:t>
            </a:r>
            <a:r>
              <a:rPr lang="en-US" sz="9600" b="1"/>
              <a:t>-ecibió</a:t>
            </a:r>
          </a:p>
        </p:txBody>
      </p:sp>
    </p:spTree>
    <p:extLst>
      <p:ext uri="{BB962C8B-B14F-4D97-AF65-F5344CB8AC3E}">
        <p14:creationId xmlns:p14="http://schemas.microsoft.com/office/powerpoint/2010/main" val="3552176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47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6858000" cy="243143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dirty="0" smtClean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cs typeface="+mn-cs"/>
              </a:rPr>
              <a:t>HOY</a:t>
            </a:r>
          </a:p>
          <a:p>
            <a:pPr algn="ctr">
              <a:defRPr/>
            </a:pPr>
            <a:endParaRPr lang="en-US" sz="7200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cs typeface="+mn-cs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6629400"/>
            <a:ext cx="6858000" cy="255454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b="1" dirty="0" smtClean="0">
                <a:solidFill>
                  <a:srgbClr val="FFFFFF"/>
                </a:solidFill>
              </a:rPr>
              <a:t>REPASO</a:t>
            </a:r>
          </a:p>
          <a:p>
            <a:pPr algn="ctr">
              <a:defRPr/>
            </a:pPr>
            <a:r>
              <a:rPr lang="en-US" sz="8000" b="1" dirty="0">
                <a:solidFill>
                  <a:srgbClr val="FFFFFF"/>
                </a:solidFill>
              </a:rPr>
              <a:t>schwa + /ptk/</a:t>
            </a:r>
            <a:endParaRPr lang="en-US" sz="8000" dirty="0">
              <a:solidFill>
                <a:srgbClr val="FFF815"/>
              </a:soli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2743200" y="4572000"/>
            <a:ext cx="1447800" cy="121920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5334000"/>
            <a:ext cx="69787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 dirty="0" smtClean="0"/>
              <a:t>1</a:t>
            </a:r>
            <a:endParaRPr lang="en-US" sz="6000" dirty="0"/>
          </a:p>
        </p:txBody>
      </p:sp>
      <p:pic>
        <p:nvPicPr>
          <p:cNvPr id="10" name="Picture 9" descr="Corporate-Over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81200"/>
            <a:ext cx="6858000" cy="266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05200" y="4191000"/>
            <a:ext cx="124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en </a:t>
            </a:r>
            <a:r>
              <a:rPr lang="en-US" sz="1800" dirty="0" err="1" smtClean="0">
                <a:solidFill>
                  <a:schemeClr val="bg1"/>
                </a:solidFill>
              </a:rPr>
              <a:t>clase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110531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side_giant_mouth_2_by_foxmac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47684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5029200"/>
            <a:ext cx="46304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latin typeface="Arial Black"/>
                <a:cs typeface="Arial Black"/>
              </a:rPr>
              <a:t>¿Cómo?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6705600"/>
            <a:ext cx="407034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solidFill>
                  <a:schemeClr val="bg2"/>
                </a:solidFill>
                <a:latin typeface="Arial Black"/>
                <a:cs typeface="Arial Black"/>
              </a:rPr>
              <a:t>producir </a:t>
            </a:r>
          </a:p>
          <a:p>
            <a:pPr algn="ctr"/>
            <a:r>
              <a:rPr lang="en-US" sz="6600">
                <a:solidFill>
                  <a:schemeClr val="bg2"/>
                </a:solidFill>
                <a:latin typeface="Arial Black"/>
                <a:cs typeface="Arial Black"/>
              </a:rPr>
              <a:t>/rrrrr/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667000" y="2057400"/>
            <a:ext cx="304800" cy="3048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3505200" y="2057400"/>
            <a:ext cx="304800" cy="3048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Notched Right Arrow 7"/>
          <p:cNvSpPr/>
          <p:nvPr/>
        </p:nvSpPr>
        <p:spPr bwMode="auto">
          <a:xfrm rot="18340127">
            <a:off x="421099" y="3273992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Notched Right Arrow 8"/>
          <p:cNvSpPr/>
          <p:nvPr/>
        </p:nvSpPr>
        <p:spPr bwMode="auto">
          <a:xfrm rot="14457707">
            <a:off x="3116542" y="33324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915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0"/>
                            </p:stCondLst>
                            <p:childTnLst>
                              <p:par>
                                <p:cTn id="34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7800" y="7086600"/>
            <a:ext cx="4281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Black"/>
                <a:cs typeface="Arial Black"/>
              </a:rPr>
              <a:t>Boca de un gato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3400" y="533400"/>
            <a:ext cx="596830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/rrrrrrrrrrrrr/</a:t>
            </a:r>
          </a:p>
        </p:txBody>
      </p:sp>
    </p:spTree>
    <p:extLst>
      <p:ext uri="{BB962C8B-B14F-4D97-AF65-F5344CB8AC3E}">
        <p14:creationId xmlns:p14="http://schemas.microsoft.com/office/powerpoint/2010/main" val="156982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47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 bwMode="auto">
          <a:xfrm>
            <a:off x="0" y="2209800"/>
            <a:ext cx="6400800" cy="4648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Black"/>
                <a:ea typeface="ＭＳ Ｐゴシック" charset="0"/>
                <a:cs typeface="Arial Black"/>
              </a:rPr>
              <a:t>¡Practique!</a:t>
            </a:r>
          </a:p>
        </p:txBody>
      </p:sp>
    </p:spTree>
    <p:extLst>
      <p:ext uri="{BB962C8B-B14F-4D97-AF65-F5344CB8AC3E}">
        <p14:creationId xmlns:p14="http://schemas.microsoft.com/office/powerpoint/2010/main" val="140348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0" y="6629400"/>
            <a:ext cx="2064237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191000" y="1066800"/>
            <a:ext cx="2514600" cy="7543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14300" y="1231900"/>
            <a:ext cx="6362700" cy="452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>
                <a:latin typeface="Arial Black" charset="0"/>
              </a:rPr>
              <a:t>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 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 </a:t>
            </a:r>
          </a:p>
          <a:p>
            <a:r>
              <a:rPr lang="en-US" sz="3600">
                <a:latin typeface="Arial Black" charset="0"/>
              </a:rPr>
              <a:t>	</a:t>
            </a:r>
          </a:p>
          <a:p>
            <a:r>
              <a:rPr lang="en-US" sz="3600">
                <a:latin typeface="Arial Black" charset="0"/>
              </a:rPr>
              <a:t>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	</a:t>
            </a:r>
          </a:p>
          <a:p>
            <a:r>
              <a:rPr lang="en-US" sz="3600">
                <a:latin typeface="Arial Black" charset="0"/>
              </a:rPr>
              <a:t>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e	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e 	</a:t>
            </a:r>
          </a:p>
          <a:p>
            <a:r>
              <a:rPr lang="en-US" sz="3600">
                <a:latin typeface="Arial Black" charset="0"/>
              </a:rPr>
              <a:t>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a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a 	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914400" y="1066800"/>
            <a:ext cx="3048000" cy="411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62940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8800">
                <a:solidFill>
                  <a:schemeClr val="bg1"/>
                </a:solidFill>
              </a:rPr>
              <a:t>/rrrrrrrrrrrrrrrr/</a:t>
            </a:r>
          </a:p>
        </p:txBody>
      </p:sp>
    </p:spTree>
    <p:extLst>
      <p:ext uri="{BB962C8B-B14F-4D97-AF65-F5344CB8AC3E}">
        <p14:creationId xmlns:p14="http://schemas.microsoft.com/office/powerpoint/2010/main" val="204364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0" y="6629400"/>
            <a:ext cx="2064237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191000" y="1066800"/>
            <a:ext cx="2514600" cy="7543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1400" y="6629400"/>
            <a:ext cx="32766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6600">
                <a:solidFill>
                  <a:schemeClr val="bg1"/>
                </a:solidFill>
              </a:rPr>
              <a:t>/rrrrrrrrr/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09600" y="1066800"/>
            <a:ext cx="2514600" cy="7543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81000" y="1231900"/>
            <a:ext cx="6362700" cy="452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>
                <a:latin typeface="Arial Black" charset="0"/>
              </a:rPr>
              <a:t>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 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 </a:t>
            </a:r>
          </a:p>
          <a:p>
            <a:r>
              <a:rPr lang="en-US" sz="3600">
                <a:latin typeface="Arial Black" charset="0"/>
              </a:rPr>
              <a:t>	</a:t>
            </a:r>
          </a:p>
          <a:p>
            <a:r>
              <a:rPr lang="en-US" sz="3600">
                <a:latin typeface="Arial Black" charset="0"/>
              </a:rPr>
              <a:t>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	</a:t>
            </a:r>
          </a:p>
          <a:p>
            <a:r>
              <a:rPr lang="en-US" sz="3600">
                <a:latin typeface="Arial Black" charset="0"/>
              </a:rPr>
              <a:t>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e	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e 	</a:t>
            </a:r>
          </a:p>
          <a:p>
            <a:r>
              <a:rPr lang="en-US" sz="3600">
                <a:latin typeface="Arial Black" charset="0"/>
              </a:rPr>
              <a:t>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a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a 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71600" y="6629400"/>
            <a:ext cx="990600" cy="11079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/r/</a:t>
            </a:r>
          </a:p>
        </p:txBody>
      </p:sp>
    </p:spTree>
    <p:extLst>
      <p:ext uri="{BB962C8B-B14F-4D97-AF65-F5344CB8AC3E}">
        <p14:creationId xmlns:p14="http://schemas.microsoft.com/office/powerpoint/2010/main" val="339202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457200"/>
            <a:ext cx="53351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amón, tu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7200">
                <a:latin typeface="Arial Black"/>
                <a:cs typeface="Arial Black"/>
              </a:rPr>
              <a:t>o está muy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o.</a:t>
            </a:r>
          </a:p>
        </p:txBody>
      </p:sp>
      <p:pic>
        <p:nvPicPr>
          <p:cNvPr id="5" name="Picture 4" descr="Aston-Martin-One-77-very-expensive-c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49190"/>
            <a:ext cx="6858000" cy="41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0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autiful-girl-driver-138407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007" y="4724400"/>
            <a:ext cx="5335193" cy="4524315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ita, tu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7200">
                <a:latin typeface="Arial Black"/>
                <a:cs typeface="Arial Black"/>
              </a:rPr>
              <a:t>o es muy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ápido.</a:t>
            </a:r>
          </a:p>
        </p:txBody>
      </p:sp>
    </p:spTree>
    <p:extLst>
      <p:ext uri="{BB962C8B-B14F-4D97-AF65-F5344CB8AC3E}">
        <p14:creationId xmlns:p14="http://schemas.microsoft.com/office/powerpoint/2010/main" val="376677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3442449A1o4a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160" y="-1"/>
            <a:ext cx="6881160" cy="9525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7007" y="4724400"/>
            <a:ext cx="5335193" cy="5632311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osa es una chic</a:t>
            </a:r>
            <a:r>
              <a:rPr lang="en-US" sz="7200" u="sng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7200">
                <a:latin typeface="Arial Black"/>
                <a:cs typeface="Arial Black"/>
              </a:rPr>
              <a:t> muy 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omántic</a:t>
            </a:r>
            <a:r>
              <a:rPr lang="en-US" sz="7200" u="sng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7200">
                <a:latin typeface="Arial Black"/>
                <a:cs typeface="Arial Black"/>
              </a:rPr>
              <a:t>.</a:t>
            </a:r>
          </a:p>
        </p:txBody>
      </p:sp>
      <p:sp>
        <p:nvSpPr>
          <p:cNvPr id="4" name="Oval Callout 3"/>
          <p:cNvSpPr/>
          <p:nvPr/>
        </p:nvSpPr>
        <p:spPr bwMode="auto">
          <a:xfrm>
            <a:off x="4572000" y="2362200"/>
            <a:ext cx="2286000" cy="2819400"/>
          </a:xfrm>
          <a:prstGeom prst="wedgeEllipseCallout">
            <a:avLst>
              <a:gd name="adj1" fmla="val -5112"/>
              <a:gd name="adj2" fmla="val 82047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>
                <a:solidFill>
                  <a:srgbClr val="0000FF"/>
                </a:solidFill>
                <a:latin typeface="Arial Black"/>
                <a:cs typeface="Arial Black"/>
              </a:rPr>
              <a:t>¡Ojo!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>
                <a:solidFill>
                  <a:srgbClr val="0000FF"/>
                </a:solidFill>
                <a:latin typeface="Arial Black"/>
                <a:cs typeface="Arial Black"/>
              </a:rPr>
              <a:t>schwa</a:t>
            </a:r>
            <a:endParaRPr kumimoji="0" 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75496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600"/>
                            </p:stCondLst>
                            <p:childTnLst>
                              <p:par>
                                <p:cTn id="12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32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6858000" cy="243143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dirty="0" smtClean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cs typeface="+mn-cs"/>
              </a:rPr>
              <a:t>HOY</a:t>
            </a:r>
          </a:p>
          <a:p>
            <a:pPr algn="ctr">
              <a:defRPr/>
            </a:pPr>
            <a:endParaRPr lang="en-US" sz="7200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cs typeface="+mn-cs"/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2743200" y="4572000"/>
            <a:ext cx="1447800" cy="121920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6553200"/>
            <a:ext cx="69787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 dirty="0" smtClean="0"/>
              <a:t>2</a:t>
            </a:r>
            <a:endParaRPr lang="en-US" sz="6000" dirty="0"/>
          </a:p>
        </p:txBody>
      </p:sp>
      <p:pic>
        <p:nvPicPr>
          <p:cNvPr id="10" name="Picture 9" descr="Corporate-Over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81200"/>
            <a:ext cx="6858000" cy="266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05200" y="4191000"/>
            <a:ext cx="124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en </a:t>
            </a:r>
            <a:r>
              <a:rPr lang="en-US" sz="1800" dirty="0" err="1" smtClean="0">
                <a:solidFill>
                  <a:schemeClr val="bg1"/>
                </a:solidFill>
              </a:rPr>
              <a:t>clase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0" y="7820561"/>
            <a:ext cx="6858000" cy="13234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b="1" dirty="0" smtClean="0">
                <a:solidFill>
                  <a:srgbClr val="FFFFFF"/>
                </a:solidFill>
                <a:cs typeface="+mn-cs"/>
              </a:rPr>
              <a:t>/r/ vs. /rrrrrrr/</a:t>
            </a:r>
            <a:endParaRPr lang="en-US" sz="8000" dirty="0">
              <a:solidFill>
                <a:srgbClr val="FFF815"/>
              </a:solidFill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8675" y="6324600"/>
            <a:ext cx="2698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/>
              <a:t>Nuevo</a:t>
            </a:r>
          </a:p>
        </p:txBody>
      </p:sp>
    </p:spTree>
    <p:extLst>
      <p:ext uri="{BB962C8B-B14F-4D97-AF65-F5344CB8AC3E}">
        <p14:creationId xmlns:p14="http://schemas.microsoft.com/office/powerpoint/2010/main" val="2559941547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1018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 sz="280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4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9600">
                <a:solidFill>
                  <a:schemeClr val="accent1"/>
                </a:solidFill>
                <a:latin typeface="Arial Black"/>
              </a:rPr>
              <a:t>REGLAS</a:t>
            </a:r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96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4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400">
                <a:solidFill>
                  <a:srgbClr val="11C8FF"/>
                </a:solidFill>
                <a:latin typeface="Arial Black"/>
              </a:rPr>
            </a:br>
            <a:endParaRPr lang="en-US" sz="5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4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6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914400" y="7239000"/>
            <a:ext cx="5262563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1843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30480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689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17" y="3733800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81400" y="5638800"/>
            <a:ext cx="2065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/>
              <a:t>básicas</a:t>
            </a:r>
          </a:p>
        </p:txBody>
      </p:sp>
    </p:spTree>
    <p:extLst>
      <p:ext uri="{BB962C8B-B14F-4D97-AF65-F5344CB8AC3E}">
        <p14:creationId xmlns:p14="http://schemas.microsoft.com/office/powerpoint/2010/main" val="31753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286" y="2667000"/>
            <a:ext cx="5875212" cy="923330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1a. </a:t>
            </a:r>
            <a:r>
              <a:rPr lang="en-US" sz="5400" b="1">
                <a:solidFill>
                  <a:srgbClr val="0000FF"/>
                </a:solidFill>
              </a:rPr>
              <a:t>inicial</a:t>
            </a:r>
            <a:r>
              <a:rPr lang="en-US" sz="5400" b="1"/>
              <a:t> </a:t>
            </a:r>
            <a:r>
              <a:rPr lang="en-US" sz="4800" b="1"/>
              <a:t>de palabra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6352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Importará la </a:t>
            </a:r>
            <a:r>
              <a:rPr lang="en-US" sz="3600" b="1" u="sng"/>
              <a:t>posición</a:t>
            </a:r>
            <a:r>
              <a:rPr lang="en-US" sz="3600" b="1"/>
              <a:t> de la "r"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40" y="5906869"/>
            <a:ext cx="5925206" cy="92333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2. </a:t>
            </a:r>
            <a:r>
              <a:rPr lang="en-US" sz="5400" b="1">
                <a:solidFill>
                  <a:srgbClr val="0000FF"/>
                </a:solidFill>
              </a:rPr>
              <a:t>interior </a:t>
            </a:r>
            <a:r>
              <a:rPr lang="en-US" sz="4800" b="1"/>
              <a:t>de sílaba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7467600"/>
            <a:ext cx="5867400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3. </a:t>
            </a:r>
            <a:r>
              <a:rPr lang="en-US" sz="6000" b="1">
                <a:solidFill>
                  <a:srgbClr val="0000FF"/>
                </a:solidFill>
              </a:rPr>
              <a:t>final </a:t>
            </a:r>
            <a:r>
              <a:rPr lang="en-US" sz="4800" b="1"/>
              <a:t>de sílaba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8600" y="3581400"/>
            <a:ext cx="1697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a-món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3400" y="689746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e-ma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8497669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co-me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endParaRPr lang="en-US" sz="3600"/>
          </a:p>
        </p:txBody>
      </p:sp>
      <p:sp>
        <p:nvSpPr>
          <p:cNvPr id="12" name="TextBox 11"/>
          <p:cNvSpPr txBox="1"/>
          <p:nvPr/>
        </p:nvSpPr>
        <p:spPr>
          <a:xfrm>
            <a:off x="10649" y="4267200"/>
            <a:ext cx="5875212" cy="923330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1b. </a:t>
            </a:r>
            <a:r>
              <a:rPr lang="en-US" sz="5400" b="1">
                <a:solidFill>
                  <a:srgbClr val="0000FF"/>
                </a:solidFill>
              </a:rPr>
              <a:t>inicial</a:t>
            </a:r>
            <a:r>
              <a:rPr lang="en-US" sz="5400" b="1"/>
              <a:t> </a:t>
            </a:r>
            <a:r>
              <a:rPr lang="en-US" sz="4800" b="1"/>
              <a:t>de sílaba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0275" y="5105400"/>
            <a:ext cx="2004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En-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i-que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43600" y="2971800"/>
            <a:ext cx="9669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/rrr/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5856" y="4491335"/>
            <a:ext cx="9669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/rrr/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83429" y="6096000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/r/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0" y="7772400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/r/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0" y="5715000"/>
            <a:ext cx="6858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46761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7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7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7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7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/>
      <p:bldP spid="10" grpId="0"/>
      <p:bldP spid="11" grpId="0"/>
      <p:bldP spid="12" grpId="0" animBg="1"/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7800" y="609600"/>
            <a:ext cx="4083169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Inicial de sílaba</a:t>
            </a:r>
          </a:p>
        </p:txBody>
      </p:sp>
    </p:spTree>
    <p:extLst>
      <p:ext uri="{BB962C8B-B14F-4D97-AF65-F5344CB8AC3E}">
        <p14:creationId xmlns:p14="http://schemas.microsoft.com/office/powerpoint/2010/main" val="218604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1600200"/>
            <a:ext cx="6135815" cy="156966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E</a:t>
            </a:r>
            <a:r>
              <a:rPr lang="en-US" sz="9600" b="1" u="sng"/>
              <a:t>n</a:t>
            </a:r>
            <a:r>
              <a:rPr lang="en-US" sz="9600" b="1"/>
              <a:t>—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i-que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543562"/>
            <a:ext cx="6858000" cy="166199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u="sng">
                <a:solidFill>
                  <a:srgbClr val="FF0000"/>
                </a:solidFill>
                <a:latin typeface="Arial Black"/>
                <a:cs typeface="Arial Black"/>
              </a:rPr>
              <a:t>Inicial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5400" u="sng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[rrrrrrrr]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3505200"/>
            <a:ext cx="6750566" cy="14465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 b="1"/>
              <a:t>a</a:t>
            </a:r>
            <a:r>
              <a:rPr lang="en-US" sz="8800" b="1" u="sng"/>
              <a:t>l</a:t>
            </a:r>
            <a:r>
              <a:rPr lang="en-US" sz="8800" b="1"/>
              <a:t>—</a:t>
            </a:r>
            <a:r>
              <a:rPr lang="en-US" sz="8800" b="1">
                <a:solidFill>
                  <a:srgbClr val="FF2409"/>
                </a:solidFill>
              </a:rPr>
              <a:t>r</a:t>
            </a:r>
            <a:r>
              <a:rPr lang="en-US" sz="8800" b="1"/>
              <a:t>e-de-dor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400" y="5257800"/>
            <a:ext cx="4357082" cy="156966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a-quel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90493" y="70866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28600"/>
            <a:ext cx="4621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Después de </a:t>
            </a:r>
            <a:r>
              <a:rPr lang="en-US" sz="3600" b="1"/>
              <a:t>consonante </a:t>
            </a:r>
          </a:p>
          <a:p>
            <a:r>
              <a:rPr lang="en-US" sz="3600"/>
              <a:t>(y/o </a:t>
            </a:r>
            <a:r>
              <a:rPr lang="en-US" sz="3600" b="1"/>
              <a:t>inicio</a:t>
            </a:r>
            <a:r>
              <a:rPr lang="en-US" sz="3600"/>
              <a:t> </a:t>
            </a:r>
            <a:r>
              <a:rPr lang="en-US" sz="3600" b="1"/>
              <a:t>de palabra</a:t>
            </a:r>
            <a:r>
              <a:rPr lang="en-US" sz="36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194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0"/>
            <a:ext cx="6858000" cy="557688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R" sz="720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s-CR" sz="7200">
                <a:latin typeface="Palatino" charset="0"/>
              </a:rPr>
              <a:t> 	al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ededor	</a:t>
            </a:r>
          </a:p>
          <a:p>
            <a:r>
              <a:rPr lang="es-CR" sz="7200">
                <a:latin typeface="Palatino" charset="0"/>
              </a:rPr>
              <a:t>	E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ique	</a:t>
            </a:r>
          </a:p>
          <a:p>
            <a:r>
              <a:rPr lang="es-CR" sz="7200">
                <a:latin typeface="Palatino" charset="0"/>
              </a:rPr>
              <a:t>	e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iquecer	</a:t>
            </a:r>
          </a:p>
          <a:p>
            <a:r>
              <a:rPr lang="es-CR" sz="7200">
                <a:latin typeface="Palatino" charset="0"/>
              </a:rPr>
              <a:t>	so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eír	</a:t>
            </a:r>
          </a:p>
          <a:p>
            <a:r>
              <a:rPr lang="es-CR" sz="7200">
                <a:latin typeface="Palatino" charset="0"/>
              </a:rPr>
              <a:t>	ho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a	</a:t>
            </a:r>
            <a:endParaRPr lang="en-US" sz="7200">
              <a:latin typeface="Palatino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53603" y="6324600"/>
            <a:ext cx="6602413" cy="228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/>
            <a:r>
              <a:rPr lang="ja-JP" altLang="en-US" sz="4800" b="1">
                <a:latin typeface="Arial"/>
              </a:rPr>
              <a:t>“</a:t>
            </a:r>
            <a:r>
              <a:rPr lang="en-US" sz="4800" b="1"/>
              <a:t>rr múltiple</a:t>
            </a:r>
            <a:r>
              <a:rPr lang="ja-JP" altLang="en-US" sz="4800" b="1">
                <a:latin typeface="Arial"/>
              </a:rPr>
              <a:t>”</a:t>
            </a:r>
            <a:r>
              <a:rPr lang="en-US" sz="4800" b="1"/>
              <a:t> después de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4800"/>
              <a:t>  consonante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4800"/>
              <a:t>  sílaba </a:t>
            </a:r>
          </a:p>
        </p:txBody>
      </p:sp>
    </p:spTree>
    <p:extLst>
      <p:ext uri="{BB962C8B-B14F-4D97-AF65-F5344CB8AC3E}">
        <p14:creationId xmlns:p14="http://schemas.microsoft.com/office/powerpoint/2010/main" val="993908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7800" y="609600"/>
            <a:ext cx="4354978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Interior de sílaba</a:t>
            </a:r>
          </a:p>
        </p:txBody>
      </p:sp>
    </p:spTree>
    <p:extLst>
      <p:ext uri="{BB962C8B-B14F-4D97-AF65-F5344CB8AC3E}">
        <p14:creationId xmlns:p14="http://schemas.microsoft.com/office/powerpoint/2010/main" val="27864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685800"/>
            <a:ext cx="6641662" cy="144655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8800" b="1"/>
              <a:t>En—</a:t>
            </a:r>
            <a:r>
              <a:rPr lang="en-US" sz="8800" b="1">
                <a:solidFill>
                  <a:srgbClr val="FF2409"/>
                </a:solidFill>
              </a:rPr>
              <a:t>rrr</a:t>
            </a:r>
            <a:r>
              <a:rPr lang="en-US" sz="8800" b="1"/>
              <a:t>i-que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3733800"/>
            <a:ext cx="4458673" cy="156966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/>
              <a:t> a—</a:t>
            </a:r>
            <a:r>
              <a:rPr lang="en-US" sz="9600" b="1">
                <a:solidFill>
                  <a:schemeClr val="accent2"/>
                </a:solidFill>
              </a:rPr>
              <a:t>g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io</a:t>
            </a:r>
          </a:p>
        </p:txBody>
      </p:sp>
      <p:sp>
        <p:nvSpPr>
          <p:cNvPr id="6150" name="AutoShape 6"/>
          <p:cNvSpPr>
            <a:spLocks noChangeArrowheads="1"/>
          </p:cNvSpPr>
          <p:nvPr/>
        </p:nvSpPr>
        <p:spPr bwMode="auto">
          <a:xfrm rot="860687">
            <a:off x="2777835" y="2364952"/>
            <a:ext cx="762000" cy="990600"/>
          </a:xfrm>
          <a:prstGeom prst="upDownArrow">
            <a:avLst>
              <a:gd name="adj1" fmla="val 50000"/>
              <a:gd name="adj2" fmla="val 26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7467600"/>
            <a:ext cx="6858000" cy="17543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NO inicial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de sílaba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=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[r] simple</a:t>
            </a:r>
            <a:endParaRPr lang="en-US" sz="3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9172" y="5562600"/>
            <a:ext cx="6078707" cy="156966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/>
              <a:t> Al—</a:t>
            </a:r>
            <a:r>
              <a:rPr lang="en-US" sz="9600" b="1">
                <a:solidFill>
                  <a:schemeClr val="accent2"/>
                </a:solidFill>
              </a:rPr>
              <a:t>f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e-do</a:t>
            </a:r>
          </a:p>
        </p:txBody>
      </p:sp>
    </p:spTree>
    <p:extLst>
      <p:ext uri="{BB962C8B-B14F-4D97-AF65-F5344CB8AC3E}">
        <p14:creationId xmlns:p14="http://schemas.microsoft.com/office/powerpoint/2010/main" val="2429495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 animBg="1"/>
      <p:bldP spid="6150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2407" y="609600"/>
            <a:ext cx="377539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Final de sílaba</a:t>
            </a:r>
          </a:p>
        </p:txBody>
      </p:sp>
    </p:spTree>
    <p:extLst>
      <p:ext uri="{BB962C8B-B14F-4D97-AF65-F5344CB8AC3E}">
        <p14:creationId xmlns:p14="http://schemas.microsoft.com/office/powerpoint/2010/main" val="27864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-28511" y="5562600"/>
            <a:ext cx="6858000" cy="1938992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ja-JP" altLang="en-US" sz="6000" b="1">
                <a:latin typeface="Arial"/>
              </a:rPr>
              <a:t>“</a:t>
            </a:r>
            <a:r>
              <a:rPr lang="en-US" sz="6000" b="1"/>
              <a:t>r</a:t>
            </a:r>
            <a:r>
              <a:rPr lang="ja-JP" altLang="en-US" sz="6000" b="1">
                <a:latin typeface="Arial"/>
              </a:rPr>
              <a:t>”</a:t>
            </a:r>
            <a:r>
              <a:rPr lang="en-US" sz="6000" b="1"/>
              <a:t> </a:t>
            </a:r>
            <a:r>
              <a:rPr lang="en-US" sz="6000" b="1" u="sng"/>
              <a:t>final</a:t>
            </a:r>
            <a:r>
              <a:rPr lang="en-US" sz="6000" b="1"/>
              <a:t> de palabra o sílaba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32038" y="0"/>
            <a:ext cx="3673602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habla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98" y="1981200"/>
            <a:ext cx="3467616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come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733800"/>
            <a:ext cx="4224233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tenedo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620000"/>
            <a:ext cx="6858000" cy="15081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FF0000"/>
                </a:solidFill>
                <a:latin typeface="Arial Black"/>
                <a:cs typeface="Arial Black"/>
              </a:rPr>
              <a:t>[r] o [rrrr] </a:t>
            </a:r>
            <a:br>
              <a:rPr lang="en-US" sz="6000">
                <a:solidFill>
                  <a:srgbClr val="FF0000"/>
                </a:solidFill>
                <a:latin typeface="Arial Black"/>
                <a:cs typeface="Arial Black"/>
              </a:rPr>
            </a:br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(¡escoja Usted!)</a:t>
            </a:r>
          </a:p>
        </p:txBody>
      </p:sp>
      <p:pic>
        <p:nvPicPr>
          <p:cNvPr id="3" name="Picture 2" descr="smiley-face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0" y="228600"/>
            <a:ext cx="2590800" cy="259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90493" y="48006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321174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67000" y="4724400"/>
            <a:ext cx="1331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1193" y="5314890"/>
            <a:ext cx="22484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295" y="7391400"/>
            <a:ext cx="67771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88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7209" y="6172200"/>
            <a:ext cx="396819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62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-1752600" y="1295400"/>
            <a:ext cx="8686800" cy="679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CR" sz="4400" b="1">
                <a:solidFill>
                  <a:srgbClr val="0000FF"/>
                </a:solidFill>
                <a:latin typeface="Palatino" charset="0"/>
              </a:rPr>
              <a:t>	8a.	</a:t>
            </a:r>
            <a:r>
              <a:rPr lang="es-CR" sz="4400" b="1">
                <a:latin typeface="Palatino" charset="0"/>
              </a:rPr>
              <a:t>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con 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ciga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o,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8b.	</a:t>
            </a:r>
            <a:r>
              <a:rPr lang="es-CR" sz="4400" b="1">
                <a:latin typeface="Palatino" charset="0"/>
              </a:rPr>
              <a:t>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con 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ba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il,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8c.	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ápido co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en los ca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os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8d.	</a:t>
            </a:r>
            <a:r>
              <a:rPr lang="es-CR" sz="4400" b="1">
                <a:latin typeface="Palatino" charset="0"/>
              </a:rPr>
              <a:t>ca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gados de azúca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8e.	</a:t>
            </a:r>
            <a:r>
              <a:rPr lang="es-CR" sz="4400" b="1">
                <a:latin typeface="Palatino" charset="0"/>
              </a:rPr>
              <a:t>del fe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oca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il.</a:t>
            </a:r>
          </a:p>
          <a:p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392524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65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6934200"/>
            <a:ext cx="61691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Arial Black"/>
                <a:cs typeface="Arial Black"/>
              </a:rPr>
              <a:t>¡Gracias </a:t>
            </a:r>
          </a:p>
          <a:p>
            <a:pPr algn="ctr"/>
            <a:r>
              <a:rPr lang="en-US" sz="4800">
                <a:latin typeface="Arial Black"/>
                <a:cs typeface="Arial Black"/>
              </a:rPr>
              <a:t>por su asistencia!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302570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09"/>
            <a:ext cx="6858000" cy="2705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196579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1565275" y="4876800"/>
            <a:ext cx="37401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600">
                <a:latin typeface="Arial Black" charset="0"/>
              </a:rPr>
              <a:t>Clínica de </a:t>
            </a:r>
          </a:p>
          <a:p>
            <a:pPr algn="ctr"/>
            <a:r>
              <a:rPr lang="en-US" sz="3600">
                <a:latin typeface="Arial Black" charset="0"/>
              </a:rPr>
              <a:t>pronunciación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381000" y="6311900"/>
            <a:ext cx="6126163" cy="283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  <a:latin typeface="Arial Black" charset="0"/>
              </a:rPr>
              <a:t>Material</a:t>
            </a:r>
            <a:endParaRPr lang="en-US" sz="4800">
              <a:solidFill>
                <a:srgbClr val="FF0000"/>
              </a:solidFill>
              <a:latin typeface="Arial Black" charset="0"/>
            </a:endParaRPr>
          </a:p>
          <a:p>
            <a:pPr algn="ctr"/>
            <a:r>
              <a:rPr lang="en-US" sz="11700">
                <a:solidFill>
                  <a:srgbClr val="FF0000"/>
                </a:solidFill>
                <a:latin typeface="Arial Black" charset="0"/>
              </a:rPr>
              <a:t>NUEVO</a:t>
            </a:r>
          </a:p>
        </p:txBody>
      </p:sp>
    </p:spTree>
    <p:extLst>
      <p:ext uri="{BB962C8B-B14F-4D97-AF65-F5344CB8AC3E}">
        <p14:creationId xmlns:p14="http://schemas.microsoft.com/office/powerpoint/2010/main" val="12362430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0"/>
            <a:ext cx="6991350" cy="13811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latin typeface="Arial Black" charset="0"/>
              </a:rPr>
              <a:t>Silabificación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2590800"/>
            <a:ext cx="5884863" cy="1820863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 charset="0"/>
              </a:rPr>
              <a:t>mu—cho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0" y="4732338"/>
            <a:ext cx="5410200" cy="1820862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 charset="0"/>
              </a:rPr>
              <a:t>nue—vo</a:t>
            </a: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0" y="6865938"/>
            <a:ext cx="5408613" cy="1820862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 charset="0"/>
              </a:rPr>
              <a:t>fuer—te</a:t>
            </a:r>
          </a:p>
        </p:txBody>
      </p:sp>
    </p:spTree>
    <p:extLst>
      <p:ext uri="{BB962C8B-B14F-4D97-AF65-F5344CB8AC3E}">
        <p14:creationId xmlns:p14="http://schemas.microsoft.com/office/powerpoint/2010/main" val="3444659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" fill="hold"/>
                                        <p:tgtEl>
                                          <p:spTgt spid="48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" fill="hold"/>
                                        <p:tgtEl>
                                          <p:spTgt spid="48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" fill="hold"/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" fill="hold"/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 build="p" autoUpdateAnimBg="0"/>
      <p:bldP spid="48134" grpId="0" build="p" autoUpdateAnimBg="0"/>
      <p:bldP spid="48135" grpId="0" build="p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0" y="0"/>
            <a:ext cx="6858000" cy="46148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Encadena-</a:t>
            </a:r>
          </a:p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miento</a:t>
            </a:r>
          </a:p>
          <a:p>
            <a:pPr algn="ctr">
              <a:spcBef>
                <a:spcPct val="50000"/>
              </a:spcBef>
            </a:pPr>
            <a:endParaRPr lang="en-US" sz="4800">
              <a:solidFill>
                <a:srgbClr val="000000"/>
              </a:solidFill>
              <a:latin typeface="Arial Black" charset="0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4953000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2895600" y="7315200"/>
            <a:ext cx="1312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cadena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1828800" y="3676650"/>
            <a:ext cx="3148013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bg2"/>
                </a:solidFill>
                <a:latin typeface="Arial Black" charset="0"/>
              </a:rPr>
              <a:t>Syllable linking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5715000" y="3962400"/>
            <a:ext cx="1143000" cy="674688"/>
          </a:xfrm>
          <a:prstGeom prst="rect">
            <a:avLst/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1"/>
                </a:solidFill>
                <a:latin typeface="Arial Black" charset="0"/>
              </a:rPr>
              <a:t>§5.1</a:t>
            </a:r>
          </a:p>
        </p:txBody>
      </p:sp>
    </p:spTree>
    <p:extLst>
      <p:ext uri="{BB962C8B-B14F-4D97-AF65-F5344CB8AC3E}">
        <p14:creationId xmlns:p14="http://schemas.microsoft.com/office/powerpoint/2010/main" val="36609372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727891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#2 …</a:t>
            </a:r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8085138"/>
            <a:ext cx="6858000" cy="1058862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solidFill>
                  <a:srgbClr val="2C00FB"/>
                </a:solidFill>
                <a:latin typeface="Arial Black" charset="0"/>
              </a:rPr>
              <a:t>Encadenamiento</a:t>
            </a:r>
          </a:p>
        </p:txBody>
      </p:sp>
      <p:pic>
        <p:nvPicPr>
          <p:cNvPr id="30726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1562100" y="5257800"/>
            <a:ext cx="3848100" cy="1438275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2C00FB"/>
                </a:solidFill>
                <a:latin typeface="Arial Black" charset="0"/>
              </a:rPr>
              <a:t>E-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l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o-tro</a:t>
            </a:r>
            <a:endParaRPr lang="en-US" sz="720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30728" name="AutoShape 8"/>
          <p:cNvSpPr>
            <a:spLocks noChangeArrowheads="1"/>
          </p:cNvSpPr>
          <p:nvPr/>
        </p:nvSpPr>
        <p:spPr bwMode="auto">
          <a:xfrm>
            <a:off x="2438400" y="6400800"/>
            <a:ext cx="762000" cy="1219200"/>
          </a:xfrm>
          <a:prstGeom prst="upArrow">
            <a:avLst>
              <a:gd name="adj1" fmla="val 50000"/>
              <a:gd name="adj2" fmla="val 40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1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 animBg="1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81000" y="10668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/>
              </a:rPr>
              <a:t>L</a:t>
            </a:r>
            <a:r>
              <a:rPr lang="en-US" sz="4400">
                <a:solidFill>
                  <a:srgbClr val="FF0000"/>
                </a:solidFill>
                <a:latin typeface="Arial Black"/>
              </a:rPr>
              <a:t>o—s A</a:t>
            </a:r>
            <a:r>
              <a:rPr lang="en-US" sz="4400">
                <a:latin typeface="Arial Black"/>
              </a:rPr>
              <a:t>n—ge—les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5730875"/>
            <a:ext cx="6858000" cy="3016210"/>
          </a:xfrm>
          <a:prstGeom prst="rect">
            <a:avLst/>
          </a:prstGeom>
          <a:solidFill>
            <a:srgbClr val="FFF001"/>
          </a:solidFill>
          <a:ln w="38100">
            <a:solidFill>
              <a:srgbClr val="FB00B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latin typeface="Arial Black"/>
              </a:rPr>
              <a:t>siempre se divide</a:t>
            </a:r>
            <a:br>
              <a:rPr lang="en-US" sz="2800">
                <a:latin typeface="Arial Black"/>
              </a:rPr>
            </a:br>
            <a:r>
              <a:rPr lang="en-US" sz="14200">
                <a:solidFill>
                  <a:srgbClr val="FF0000"/>
                </a:solidFill>
                <a:latin typeface="Arial Black"/>
              </a:rPr>
              <a:t>V—CV </a:t>
            </a:r>
            <a:r>
              <a:rPr lang="en-US" sz="4400">
                <a:latin typeface="Arial Black"/>
              </a:rPr>
              <a:t/>
            </a:r>
            <a:br>
              <a:rPr lang="en-US" sz="4400">
                <a:latin typeface="Arial Black"/>
              </a:rPr>
            </a:br>
            <a:r>
              <a:rPr lang="en-US" sz="2000">
                <a:latin typeface="Arial Black"/>
              </a:rPr>
              <a:t> </a:t>
            </a:r>
            <a:endParaRPr lang="en-US" sz="2800">
              <a:latin typeface="Arial Black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990600" y="18288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2362200" y="18288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1828800" y="18288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1371600" y="1828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22098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26670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AutoShape 13"/>
          <p:cNvSpPr>
            <a:spLocks noChangeArrowheads="1"/>
          </p:cNvSpPr>
          <p:nvPr/>
        </p:nvSpPr>
        <p:spPr bwMode="auto">
          <a:xfrm rot="-1562098">
            <a:off x="1219200" y="3048000"/>
            <a:ext cx="2667000" cy="23622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1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build="p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81000" y="3471863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latin typeface="Arial Black"/>
              </a:rPr>
              <a:t>d</a:t>
            </a:r>
            <a:r>
              <a:rPr lang="en-US" sz="480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—SA</a:t>
            </a:r>
            <a:r>
              <a:rPr lang="en-US" sz="4400">
                <a:latin typeface="Arial Black"/>
              </a:rPr>
              <a:t>—mi—gos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85800" y="42338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2195513" y="42338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662113" y="4233863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1066800" y="42338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2057400" y="41576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2590800" y="4191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0" y="8191500"/>
            <a:ext cx="6858000" cy="95250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auto">
          <a:xfrm>
            <a:off x="0" y="0"/>
            <a:ext cx="6858000" cy="889000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381000" y="1652588"/>
            <a:ext cx="656912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000">
                <a:latin typeface="Arial Black"/>
              </a:rPr>
              <a:t>dos amigos</a:t>
            </a:r>
            <a:endParaRPr lang="en-US" sz="720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46420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build="p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4919663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/>
              </a:rPr>
              <a:t>E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—ne</a:t>
            </a:r>
            <a:r>
              <a:rPr lang="en-US" sz="4800">
                <a:latin typeface="Arial Black"/>
              </a:rPr>
              <a:t>s</a:t>
            </a:r>
            <a:r>
              <a:rPr lang="en-US" sz="4400">
                <a:latin typeface="Arial Black"/>
              </a:rPr>
              <a:t>—te …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85800" y="56816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2195513" y="56816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1662113" y="5681663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1066800" y="56816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20574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25146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0" y="8191500"/>
            <a:ext cx="6858000" cy="95250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0" y="0"/>
            <a:ext cx="6858000" cy="889000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0" y="2743200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solidFill>
                  <a:srgbClr val="FF2409"/>
                </a:solidFill>
                <a:latin typeface="Arial Black"/>
              </a:rPr>
              <a:t>   E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n e</a:t>
            </a:r>
            <a:r>
              <a:rPr lang="en-US" sz="4800">
                <a:latin typeface="Arial Black"/>
              </a:rPr>
              <a:t>s</a:t>
            </a:r>
            <a:r>
              <a:rPr lang="en-US" sz="4400">
                <a:latin typeface="Arial Black"/>
              </a:rPr>
              <a:t>te …</a:t>
            </a:r>
          </a:p>
        </p:txBody>
      </p:sp>
      <p:sp>
        <p:nvSpPr>
          <p:cNvPr id="36876" name="AutoShape 12"/>
          <p:cNvSpPr>
            <a:spLocks noChangeArrowheads="1"/>
          </p:cNvSpPr>
          <p:nvPr/>
        </p:nvSpPr>
        <p:spPr bwMode="auto">
          <a:xfrm>
            <a:off x="1143000" y="35052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56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75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825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 autoUpdateAnimBg="0"/>
      <p:bldP spid="36867" grpId="0" build="p" autoUpdateAnimBg="0" advAuto="0"/>
      <p:bldP spid="36868" grpId="0" build="p" autoUpdateAnimBg="0" advAuto="0"/>
      <p:bldP spid="36869" grpId="0" build="p" autoUpdateAnimBg="0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4919663"/>
            <a:ext cx="68580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latin typeface="Arial Black"/>
              </a:rPr>
              <a:t>E-nes</a:t>
            </a:r>
            <a:r>
              <a:rPr lang="en-US" sz="4400">
                <a:latin typeface="Arial Black"/>
              </a:rPr>
              <a:t>-t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</a:t>
            </a:r>
            <a:r>
              <a:rPr lang="en-US" sz="4400">
                <a:latin typeface="Arial Black"/>
              </a:rPr>
              <a:t>—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sa</a:t>
            </a:r>
            <a:r>
              <a:rPr lang="en-US" sz="4400">
                <a:latin typeface="Arial Black"/>
              </a:rPr>
              <a:t>-ños …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2133600" y="57912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3567113" y="57912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3033713" y="57912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2514600" y="5715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34290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38862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0" y="8191500"/>
            <a:ext cx="6858000" cy="952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0" y="0"/>
            <a:ext cx="6858000" cy="889000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0" y="2743200"/>
            <a:ext cx="60198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solidFill>
                  <a:srgbClr val="FF2409"/>
                </a:solidFill>
                <a:latin typeface="Arial Black"/>
              </a:rPr>
              <a:t> </a:t>
            </a:r>
            <a:r>
              <a:rPr lang="en-US" sz="4800">
                <a:latin typeface="Arial Black"/>
              </a:rPr>
              <a:t>En es</a:t>
            </a:r>
            <a:r>
              <a:rPr lang="en-US" sz="4400">
                <a:latin typeface="Arial Black"/>
              </a:rPr>
              <a:t>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os a</a:t>
            </a:r>
            <a:r>
              <a:rPr lang="en-US" sz="4400">
                <a:latin typeface="Arial Black"/>
              </a:rPr>
              <a:t>ños …</a:t>
            </a:r>
          </a:p>
        </p:txBody>
      </p:sp>
      <p:sp>
        <p:nvSpPr>
          <p:cNvPr id="37900" name="AutoShape 12"/>
          <p:cNvSpPr>
            <a:spLocks noChangeArrowheads="1"/>
          </p:cNvSpPr>
          <p:nvPr/>
        </p:nvSpPr>
        <p:spPr bwMode="auto">
          <a:xfrm>
            <a:off x="2667000" y="35052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9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75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build="p" autoUpdateAnimBg="0"/>
      <p:bldP spid="37891" grpId="0" build="p" autoUpdateAnimBg="0" advAuto="0"/>
      <p:bldP spid="37892" grpId="0" build="p" autoUpdateAnimBg="0" advAuto="0"/>
      <p:bldP spid="37893" grpId="0" build="p" autoUpdateAnimBg="0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0" y="0"/>
          <a:ext cx="6937375" cy="746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1" name="Document" r:id="rId6" imgW="2630424" imgH="2831592" progId="Word.Document.8">
                  <p:embed/>
                </p:oleObj>
              </mc:Choice>
              <mc:Fallback>
                <p:oleObj name="Document" r:id="rId6" imgW="2630424" imgH="283159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937375" cy="746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0" y="1066800"/>
            <a:ext cx="2133600" cy="990600"/>
          </a:xfrm>
          <a:prstGeom prst="rect">
            <a:avLst/>
          </a:prstGeom>
          <a:noFill/>
          <a:ln w="76200">
            <a:solidFill>
              <a:srgbClr val="ED1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3657600" y="1066800"/>
            <a:ext cx="2590800" cy="990600"/>
          </a:xfrm>
          <a:prstGeom prst="rect">
            <a:avLst/>
          </a:prstGeom>
          <a:noFill/>
          <a:ln w="76200">
            <a:solidFill>
              <a:srgbClr val="ED1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3733800" y="914400"/>
            <a:ext cx="1752600" cy="990600"/>
          </a:xfrm>
          <a:prstGeom prst="rect">
            <a:avLst/>
          </a:prstGeom>
          <a:noFill/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8" name="AutoShape 6"/>
          <p:cNvSpPr>
            <a:spLocks noChangeArrowheads="1"/>
          </p:cNvSpPr>
          <p:nvPr/>
        </p:nvSpPr>
        <p:spPr bwMode="auto">
          <a:xfrm rot="1461982">
            <a:off x="2006600" y="1441450"/>
            <a:ext cx="1981200" cy="5100638"/>
          </a:xfrm>
          <a:prstGeom prst="upArrow">
            <a:avLst>
              <a:gd name="adj1" fmla="val 50000"/>
              <a:gd name="adj2" fmla="val 64363"/>
            </a:avLst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9" name="AutoShape 7"/>
          <p:cNvSpPr>
            <a:spLocks noChangeArrowheads="1"/>
          </p:cNvSpPr>
          <p:nvPr/>
        </p:nvSpPr>
        <p:spPr bwMode="auto">
          <a:xfrm rot="-762122">
            <a:off x="609600" y="1655763"/>
            <a:ext cx="1981200" cy="6716712"/>
          </a:xfrm>
          <a:prstGeom prst="upArrow">
            <a:avLst>
              <a:gd name="adj1" fmla="val 50000"/>
              <a:gd name="adj2" fmla="val 84756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457200" y="7620000"/>
            <a:ext cx="5891213" cy="1238250"/>
          </a:xfrm>
          <a:prstGeom prst="rect">
            <a:avLst/>
          </a:prstGeom>
          <a:solidFill>
            <a:srgbClr val="E9FF0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solidFill>
                  <a:srgbClr val="ED181E"/>
                </a:solidFill>
                <a:latin typeface="Arial Black" charset="0"/>
              </a:rPr>
              <a:t>Observe que la sílaba cerrada "</a:t>
            </a:r>
            <a:r>
              <a:rPr lang="en-US" sz="3200">
                <a:solidFill>
                  <a:srgbClr val="0000FF"/>
                </a:solidFill>
                <a:latin typeface="Arial Black" charset="0"/>
              </a:rPr>
              <a:t>un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" se abrió.</a:t>
            </a:r>
          </a:p>
        </p:txBody>
      </p:sp>
    </p:spTree>
    <p:extLst>
      <p:ext uri="{BB962C8B-B14F-4D97-AF65-F5344CB8AC3E}">
        <p14:creationId xmlns:p14="http://schemas.microsoft.com/office/powerpoint/2010/main" val="422815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1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"/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775"/>
                            </p:stCondLst>
                            <p:childTnLst>
                              <p:par>
                                <p:cTn id="24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775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animBg="1"/>
      <p:bldP spid="38916" grpId="0" animBg="1"/>
      <p:bldP spid="38917" grpId="0" animBg="1"/>
      <p:bldP spid="38918" grpId="0" animBg="1"/>
      <p:bldP spid="38919" grpId="0" animBg="1"/>
      <p:bldP spid="38920" grpId="0" build="p" autoUpdateAnimBg="0" advAuto="200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0" y="0"/>
          <a:ext cx="6937375" cy="746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5" name="Document" r:id="rId6" imgW="2630424" imgH="2831592" progId="Word.Document.8">
                  <p:embed/>
                </p:oleObj>
              </mc:Choice>
              <mc:Fallback>
                <p:oleObj name="Document" r:id="rId6" imgW="2630424" imgH="283159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937375" cy="746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2286000"/>
            <a:ext cx="2133600" cy="990600"/>
          </a:xfrm>
          <a:prstGeom prst="rect">
            <a:avLst/>
          </a:prstGeom>
          <a:noFill/>
          <a:ln w="76200">
            <a:solidFill>
              <a:srgbClr val="ED1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3657600" y="2286000"/>
            <a:ext cx="2590800" cy="990600"/>
          </a:xfrm>
          <a:prstGeom prst="rect">
            <a:avLst/>
          </a:prstGeom>
          <a:noFill/>
          <a:ln w="76200">
            <a:solidFill>
              <a:srgbClr val="ED1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10000" y="2133600"/>
            <a:ext cx="1752600" cy="990600"/>
          </a:xfrm>
          <a:prstGeom prst="rect">
            <a:avLst/>
          </a:prstGeom>
          <a:noFill/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457200" y="7620000"/>
            <a:ext cx="5891213" cy="1238250"/>
          </a:xfrm>
          <a:prstGeom prst="rect">
            <a:avLst/>
          </a:prstGeom>
          <a:solidFill>
            <a:srgbClr val="E9FF0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>
                <a:solidFill>
                  <a:srgbClr val="ED181E"/>
                </a:solidFill>
                <a:latin typeface="Arial Black" charset="0"/>
              </a:rPr>
              <a:t>Observe que la sílaba cerrada "sin" se abrió.</a:t>
            </a:r>
          </a:p>
        </p:txBody>
      </p:sp>
    </p:spTree>
    <p:extLst>
      <p:ext uri="{BB962C8B-B14F-4D97-AF65-F5344CB8AC3E}">
        <p14:creationId xmlns:p14="http://schemas.microsoft.com/office/powerpoint/2010/main" val="2111830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" fill="hold"/>
                                        <p:tgtEl>
                                          <p:spTgt spid="39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" fill="hold"/>
                                        <p:tgtEl>
                                          <p:spTgt spid="39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 animBg="1"/>
      <p:bldP spid="39942" grpId="0" build="p" autoUpdateAnimBg="0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5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0" y="3505200"/>
            <a:ext cx="6858000" cy="7461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00"/>
                </a:solidFill>
                <a:latin typeface="Arial Black" charset="0"/>
              </a:rPr>
              <a:t>Encadenamiento</a:t>
            </a: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09600" y="4419600"/>
            <a:ext cx="57213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0000"/>
                </a:solidFill>
                <a:latin typeface="Arial Black" charset="0"/>
              </a:rPr>
              <a:t>EJERCICIO</a:t>
            </a:r>
          </a:p>
        </p:txBody>
      </p:sp>
      <p:sp>
        <p:nvSpPr>
          <p:cNvPr id="40964" name="AutoShape 4"/>
          <p:cNvSpPr>
            <a:spLocks noChangeArrowheads="1"/>
          </p:cNvSpPr>
          <p:nvPr/>
        </p:nvSpPr>
        <p:spPr bwMode="auto">
          <a:xfrm>
            <a:off x="685800" y="5715000"/>
            <a:ext cx="5867400" cy="1838325"/>
          </a:xfrm>
          <a:prstGeom prst="rightArrow">
            <a:avLst>
              <a:gd name="adj1" fmla="val 50000"/>
              <a:gd name="adj2" fmla="val 79793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914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-171450" y="381000"/>
            <a:ext cx="6807200" cy="788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1.	</a:t>
            </a:r>
            <a:r>
              <a:rPr lang="es-ES_tradnl" sz="3200" b="1">
                <a:latin typeface="Palatino" charset="0"/>
              </a:rPr>
              <a:t>E 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u</a:t>
            </a:r>
            <a:r>
              <a:rPr lang="es-ES_tradnl" sz="3200" b="1">
                <a:latin typeface="Palatino" charset="0"/>
              </a:rPr>
              <a:t>na lástima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2.	</a:t>
            </a:r>
            <a:r>
              <a:rPr lang="es-ES_tradnl" sz="3200" b="1">
                <a:latin typeface="Palatino" charset="0"/>
              </a:rPr>
              <a:t>¿Piensa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>
                <a:latin typeface="Palatino" charset="0"/>
              </a:rPr>
              <a:t>sí?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3.	</a:t>
            </a:r>
            <a:r>
              <a:rPr lang="es-ES_tradnl" sz="3200" b="1">
                <a:latin typeface="Palatino" charset="0"/>
              </a:rPr>
              <a:t>¡Ve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 y</a:t>
            </a:r>
            <a:r>
              <a:rPr lang="es-ES_tradnl" sz="3200" b="1">
                <a:latin typeface="Palatino" charset="0"/>
              </a:rPr>
              <a:t> báñate!</a:t>
            </a:r>
          </a:p>
          <a:p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4.	</a:t>
            </a:r>
            <a:r>
              <a:rPr lang="es-ES_tradnl" sz="2800" b="1">
                <a:latin typeface="Palatino" charset="0"/>
              </a:rPr>
              <a:t>La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ins</a:t>
            </a:r>
            <a:r>
              <a:rPr lang="es-ES_tradnl" sz="2800" b="1">
                <a:latin typeface="Palatino" charset="0"/>
              </a:rPr>
              <a:t>truccione—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s es</a:t>
            </a:r>
            <a:r>
              <a:rPr lang="es-ES_tradnl" sz="2800" b="1">
                <a:latin typeface="Palatino" charset="0"/>
              </a:rPr>
              <a:t>tá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—n a</a:t>
            </a:r>
            <a:r>
              <a:rPr lang="es-ES_tradnl" sz="2800" b="1">
                <a:latin typeface="Palatino" charset="0"/>
              </a:rPr>
              <a:t>quí.</a:t>
            </a:r>
            <a:endParaRPr lang="es-ES_tradnl" sz="3200" b="1">
              <a:latin typeface="Palatino" charset="0"/>
            </a:endParaRP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5.	</a:t>
            </a:r>
            <a:r>
              <a:rPr lang="es-ES_tradnl" sz="2800" b="1">
                <a:latin typeface="Palatino" charset="0"/>
              </a:rPr>
              <a:t>Lo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2800" b="1">
                <a:latin typeface="Palatino" charset="0"/>
              </a:rPr>
              <a:t>migo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2800" b="1">
                <a:latin typeface="Palatino" charset="0"/>
              </a:rPr>
              <a:t>tá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—n e—n O</a:t>
            </a:r>
            <a:r>
              <a:rPr lang="es-ES_tradnl" sz="2800" b="1">
                <a:solidFill>
                  <a:schemeClr val="accent2"/>
                </a:solidFill>
                <a:latin typeface="Palatino" charset="0"/>
              </a:rPr>
              <a:t>s</a:t>
            </a:r>
            <a:r>
              <a:rPr lang="es-ES_tradnl" sz="2800" b="1">
                <a:latin typeface="Palatino" charset="0"/>
              </a:rPr>
              <a:t>lo.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6.	</a:t>
            </a:r>
            <a:r>
              <a:rPr lang="es-ES_tradnl" sz="3200" b="1">
                <a:latin typeface="Palatino" charset="0"/>
              </a:rPr>
              <a:t>Su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>
                <a:latin typeface="Palatino" charset="0"/>
              </a:rPr>
              <a:t>buelos vive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</a:t>
            </a:r>
            <a:r>
              <a:rPr lang="es-ES_tradnl" sz="3200" b="1">
                <a:latin typeface="Palatino" charset="0"/>
              </a:rPr>
              <a:t> 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a</a:t>
            </a:r>
            <a:r>
              <a:rPr lang="es-ES_tradnl" sz="3200" b="1">
                <a:latin typeface="Palatino" charset="0"/>
              </a:rPr>
              <a:t>llí.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7.	</a:t>
            </a:r>
            <a:r>
              <a:rPr lang="es-ES_tradnl" sz="3200" b="1">
                <a:latin typeface="Palatino" charset="0"/>
              </a:rPr>
              <a:t>¡Hablemo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3200" b="1">
                <a:latin typeface="Palatino" charset="0"/>
              </a:rPr>
              <a:t>pañol!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8.	</a:t>
            </a:r>
            <a:r>
              <a:rPr lang="es-ES_tradnl" sz="3200" b="1">
                <a:latin typeface="Palatino" charset="0"/>
              </a:rPr>
              <a:t>¿Quié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 e</a:t>
            </a:r>
            <a:r>
              <a:rPr lang="es-ES_tradnl" sz="3200" b="1">
                <a:latin typeface="Palatino" charset="0"/>
              </a:rPr>
              <a:t>—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s él</a:t>
            </a:r>
            <a:r>
              <a:rPr lang="es-ES_tradnl" sz="3200" b="1">
                <a:latin typeface="Palatino" charset="0"/>
              </a:rPr>
              <a:t>?</a:t>
            </a:r>
          </a:p>
          <a:p>
            <a:pPr marL="228600" lvl="2"/>
            <a:endParaRPr lang="es-ES_tradnl" sz="3200" b="1">
              <a:latin typeface="Palatino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1143000" y="4572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2286000" y="1371600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447800" y="23622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12954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38862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51054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1066800" y="4343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2895600" y="4343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4343400" y="4343400"/>
            <a:ext cx="16002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1295400" y="5257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4" name="Rectangle 14"/>
          <p:cNvSpPr>
            <a:spLocks noChangeArrowheads="1"/>
          </p:cNvSpPr>
          <p:nvPr/>
        </p:nvSpPr>
        <p:spPr bwMode="auto">
          <a:xfrm>
            <a:off x="4343400" y="5257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Rectangle 15"/>
          <p:cNvSpPr>
            <a:spLocks noChangeArrowheads="1"/>
          </p:cNvSpPr>
          <p:nvPr/>
        </p:nvSpPr>
        <p:spPr bwMode="auto">
          <a:xfrm>
            <a:off x="2743200" y="6248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Rectangle 16"/>
          <p:cNvSpPr>
            <a:spLocks noChangeArrowheads="1"/>
          </p:cNvSpPr>
          <p:nvPr/>
        </p:nvSpPr>
        <p:spPr bwMode="auto">
          <a:xfrm>
            <a:off x="1905000" y="72390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7" name="Rectangle 17"/>
          <p:cNvSpPr>
            <a:spLocks noChangeArrowheads="1"/>
          </p:cNvSpPr>
          <p:nvPr/>
        </p:nvSpPr>
        <p:spPr bwMode="auto">
          <a:xfrm>
            <a:off x="3124200" y="72390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3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" fill="hold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" fill="hold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" fill="hold"/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" fill="hold"/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" fill="hold"/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" fill="hold"/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" fill="hold"/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" fill="hold"/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" fill="hold"/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" fill="hold"/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" fill="hold"/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" fill="hold"/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" fill="hold"/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" fill="hold"/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 build="p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0" y="3505200"/>
            <a:ext cx="6858000" cy="7461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00"/>
                </a:solidFill>
                <a:latin typeface="Arial Black" charset="0"/>
              </a:rPr>
              <a:t>Encadenamiento</a:t>
            </a: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09600" y="4419600"/>
            <a:ext cx="57213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0000"/>
                </a:solidFill>
                <a:latin typeface="Arial Black" charset="0"/>
              </a:rPr>
              <a:t>EJERCICIO</a:t>
            </a:r>
          </a:p>
        </p:txBody>
      </p:sp>
      <p:sp>
        <p:nvSpPr>
          <p:cNvPr id="44036" name="AutoShape 4"/>
          <p:cNvSpPr>
            <a:spLocks noChangeArrowheads="1"/>
          </p:cNvSpPr>
          <p:nvPr/>
        </p:nvSpPr>
        <p:spPr bwMode="auto">
          <a:xfrm>
            <a:off x="685800" y="5715000"/>
            <a:ext cx="5867400" cy="1838325"/>
          </a:xfrm>
          <a:prstGeom prst="rightArrow">
            <a:avLst>
              <a:gd name="adj1" fmla="val 50000"/>
              <a:gd name="adj2" fmla="val 79793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914400" y="6400800"/>
            <a:ext cx="508317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accent1"/>
                </a:solidFill>
                <a:latin typeface="Arial Black" charset="0"/>
              </a:rPr>
              <a:t>You'll need paper + pencil</a:t>
            </a:r>
          </a:p>
        </p:txBody>
      </p:sp>
    </p:spTree>
    <p:extLst>
      <p:ext uri="{BB962C8B-B14F-4D97-AF65-F5344CB8AC3E}">
        <p14:creationId xmlns:p14="http://schemas.microsoft.com/office/powerpoint/2010/main" val="11826237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427038" y="1025525"/>
            <a:ext cx="6049962" cy="811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>
                <a:latin typeface="Arial Black" charset="0"/>
              </a:rPr>
              <a:t>En el capítulo anterior hemos visto lo esencial de la estructura silábica del grupo fónico, y hemos descrito la formación de diptongos en el interior de palabras. </a:t>
            </a:r>
          </a:p>
          <a:p>
            <a:r>
              <a:rPr lang="en-US" sz="2800">
                <a:latin typeface="Arial Black" charset="0"/>
              </a:rPr>
              <a:t>	Ahora es el momento adecuado para introducir una noción nueva que es de gran importancia para la correcta articulación de palabras en la cadena hablada y que, como veremos más  adelante, afecta directamente a la formación de diptongos entre palabras. </a:t>
            </a:r>
          </a:p>
        </p:txBody>
      </p:sp>
    </p:spTree>
    <p:extLst>
      <p:ext uri="{BB962C8B-B14F-4D97-AF65-F5344CB8AC3E}">
        <p14:creationId xmlns:p14="http://schemas.microsoft.com/office/powerpoint/2010/main" val="36363804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90800" y="0"/>
            <a:ext cx="2032000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304800" y="914400"/>
            <a:ext cx="914400" cy="7620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4343400" y="990600"/>
            <a:ext cx="914400" cy="7620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4572000" y="2895600"/>
            <a:ext cx="1905000" cy="7620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2514600" y="3962400"/>
            <a:ext cx="914400" cy="7620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4800600" y="4343400"/>
            <a:ext cx="914400" cy="7620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5486400" y="4953000"/>
            <a:ext cx="914400" cy="6096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4800600" y="6019800"/>
            <a:ext cx="914400" cy="6096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8" name="Rectangle 10"/>
          <p:cNvSpPr>
            <a:spLocks noChangeArrowheads="1"/>
          </p:cNvSpPr>
          <p:nvPr/>
        </p:nvSpPr>
        <p:spPr bwMode="auto">
          <a:xfrm>
            <a:off x="4572000" y="8077200"/>
            <a:ext cx="914400" cy="6096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2667000" y="6934200"/>
            <a:ext cx="914400" cy="6096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0" name="Rectangle 12"/>
          <p:cNvSpPr>
            <a:spLocks noChangeArrowheads="1"/>
          </p:cNvSpPr>
          <p:nvPr/>
        </p:nvSpPr>
        <p:spPr bwMode="auto">
          <a:xfrm>
            <a:off x="427038" y="1025525"/>
            <a:ext cx="6049962" cy="811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>
                <a:latin typeface="Arial Black" charset="0"/>
              </a:rPr>
              <a:t>E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n</a:t>
            </a:r>
            <a:r>
              <a:rPr lang="en-US" sz="2800">
                <a:latin typeface="Arial Black" charset="0"/>
              </a:rPr>
              <a:t> el capítulo anterio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r</a:t>
            </a:r>
            <a:r>
              <a:rPr lang="en-US" sz="2800">
                <a:latin typeface="Arial Black" charset="0"/>
              </a:rPr>
              <a:t> hemos visto lo esencial de la estructura silábica del grupo fónico, y hemos descrito la formación de diptongo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s</a:t>
            </a:r>
            <a:r>
              <a:rPr lang="en-US" sz="2800">
                <a:latin typeface="Arial Black" charset="0"/>
              </a:rPr>
              <a:t> e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n</a:t>
            </a:r>
            <a:r>
              <a:rPr lang="en-US" sz="2800">
                <a:latin typeface="Arial Black" charset="0"/>
              </a:rPr>
              <a:t> e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l</a:t>
            </a:r>
            <a:r>
              <a:rPr lang="en-US" sz="2800">
                <a:latin typeface="Arial Black" charset="0"/>
              </a:rPr>
              <a:t> interior de palabras. </a:t>
            </a:r>
          </a:p>
          <a:p>
            <a:r>
              <a:rPr lang="en-US" sz="2800">
                <a:latin typeface="Arial Black" charset="0"/>
              </a:rPr>
              <a:t>	Ahora e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s</a:t>
            </a:r>
            <a:r>
              <a:rPr lang="en-US" sz="2800">
                <a:latin typeface="Arial Black" charset="0"/>
              </a:rPr>
              <a:t> el momento adecuado para introduci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r</a:t>
            </a:r>
            <a:r>
              <a:rPr lang="en-US" sz="2800">
                <a:latin typeface="Arial Black" charset="0"/>
              </a:rPr>
              <a:t> una noción nueva que es de gra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n</a:t>
            </a:r>
            <a:r>
              <a:rPr lang="en-US" sz="2800">
                <a:latin typeface="Arial Black" charset="0"/>
              </a:rPr>
              <a:t> importancia para la correcta articulación de palabra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s</a:t>
            </a:r>
            <a:r>
              <a:rPr lang="en-US" sz="2800">
                <a:latin typeface="Arial Black" charset="0"/>
              </a:rPr>
              <a:t> en la cadena hablada y que, como veremos má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s </a:t>
            </a:r>
            <a:r>
              <a:rPr lang="en-US" sz="2800">
                <a:latin typeface="Arial Black" charset="0"/>
              </a:rPr>
              <a:t> adelante, afecta directamente a la formación de diptongo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s</a:t>
            </a:r>
            <a:r>
              <a:rPr lang="en-US" sz="2800">
                <a:latin typeface="Arial Black" charset="0"/>
              </a:rPr>
              <a:t> entre palabras. </a:t>
            </a:r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533400" y="533400"/>
            <a:ext cx="3968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1</a:t>
            </a:r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4800600" y="609600"/>
            <a:ext cx="3968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2</a:t>
            </a:r>
          </a:p>
        </p:txBody>
      </p:sp>
      <p:sp>
        <p:nvSpPr>
          <p:cNvPr id="43023" name="Rectangle 15"/>
          <p:cNvSpPr>
            <a:spLocks noChangeArrowheads="1"/>
          </p:cNvSpPr>
          <p:nvPr/>
        </p:nvSpPr>
        <p:spPr bwMode="auto">
          <a:xfrm>
            <a:off x="5181600" y="2514600"/>
            <a:ext cx="1219200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Arial Black" charset="0"/>
              </a:rPr>
              <a:t>3, 4, 5</a:t>
            </a:r>
          </a:p>
        </p:txBody>
      </p:sp>
      <p:sp>
        <p:nvSpPr>
          <p:cNvPr id="43024" name="Rectangle 16"/>
          <p:cNvSpPr>
            <a:spLocks noChangeArrowheads="1"/>
          </p:cNvSpPr>
          <p:nvPr/>
        </p:nvSpPr>
        <p:spPr bwMode="auto">
          <a:xfrm>
            <a:off x="2819400" y="3581400"/>
            <a:ext cx="3968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6</a:t>
            </a:r>
          </a:p>
        </p:txBody>
      </p:sp>
      <p:sp>
        <p:nvSpPr>
          <p:cNvPr id="43025" name="Rectangle 17"/>
          <p:cNvSpPr>
            <a:spLocks noChangeArrowheads="1"/>
          </p:cNvSpPr>
          <p:nvPr/>
        </p:nvSpPr>
        <p:spPr bwMode="auto">
          <a:xfrm>
            <a:off x="5029200" y="4038600"/>
            <a:ext cx="3968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7</a:t>
            </a:r>
          </a:p>
        </p:txBody>
      </p:sp>
      <p:sp>
        <p:nvSpPr>
          <p:cNvPr id="43026" name="Rectangle 18"/>
          <p:cNvSpPr>
            <a:spLocks noChangeArrowheads="1"/>
          </p:cNvSpPr>
          <p:nvPr/>
        </p:nvSpPr>
        <p:spPr bwMode="auto">
          <a:xfrm>
            <a:off x="5943600" y="4648200"/>
            <a:ext cx="3968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8</a:t>
            </a:r>
          </a:p>
        </p:txBody>
      </p:sp>
      <p:sp>
        <p:nvSpPr>
          <p:cNvPr id="43027" name="Rectangle 19"/>
          <p:cNvSpPr>
            <a:spLocks noChangeArrowheads="1"/>
          </p:cNvSpPr>
          <p:nvPr/>
        </p:nvSpPr>
        <p:spPr bwMode="auto">
          <a:xfrm>
            <a:off x="5105400" y="5638800"/>
            <a:ext cx="3968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9</a:t>
            </a:r>
          </a:p>
        </p:txBody>
      </p:sp>
      <p:sp>
        <p:nvSpPr>
          <p:cNvPr id="43028" name="Rectangle 20"/>
          <p:cNvSpPr>
            <a:spLocks noChangeArrowheads="1"/>
          </p:cNvSpPr>
          <p:nvPr/>
        </p:nvSpPr>
        <p:spPr bwMode="auto">
          <a:xfrm>
            <a:off x="4953000" y="7696200"/>
            <a:ext cx="6000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11</a:t>
            </a:r>
          </a:p>
        </p:txBody>
      </p:sp>
      <p:sp>
        <p:nvSpPr>
          <p:cNvPr id="43029" name="Rectangle 21"/>
          <p:cNvSpPr>
            <a:spLocks noChangeArrowheads="1"/>
          </p:cNvSpPr>
          <p:nvPr/>
        </p:nvSpPr>
        <p:spPr bwMode="auto">
          <a:xfrm>
            <a:off x="2971800" y="6553200"/>
            <a:ext cx="6000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256475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2971800" y="3810000"/>
            <a:ext cx="849313" cy="588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14481388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0" y="0"/>
            <a:ext cx="6858000" cy="56880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>
              <a:solidFill>
                <a:schemeClr val="bg1"/>
              </a:solidFill>
              <a:latin typeface="Arial Black" charset="0"/>
            </a:endParaRPr>
          </a:p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El grupo</a:t>
            </a:r>
          </a:p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fónico</a:t>
            </a:r>
          </a:p>
          <a:p>
            <a:pPr algn="ctr">
              <a:spcBef>
                <a:spcPct val="50000"/>
              </a:spcBef>
            </a:pPr>
            <a:endParaRPr lang="en-US" sz="4800">
              <a:solidFill>
                <a:srgbClr val="000000"/>
              </a:solidFill>
              <a:latin typeface="Arial Black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905000" y="5410200"/>
            <a:ext cx="1143000" cy="674688"/>
          </a:xfrm>
          <a:prstGeom prst="rect">
            <a:avLst/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1"/>
                </a:solidFill>
                <a:latin typeface="Arial Black" charset="0"/>
              </a:rPr>
              <a:t>§6.3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444500" y="6629400"/>
            <a:ext cx="6059488" cy="1390650"/>
          </a:xfrm>
          <a:prstGeom prst="rect">
            <a:avLst/>
          </a:prstGeom>
          <a:solidFill>
            <a:srgbClr val="E9FF0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¡Estudie esta sección </a:t>
            </a:r>
          </a:p>
          <a:p>
            <a:pPr algn="ctr"/>
            <a:r>
              <a:rPr lang="en-US" sz="4000">
                <a:solidFill>
                  <a:srgbClr val="FF0000"/>
                </a:solidFill>
                <a:latin typeface="Arial Black" charset="0"/>
              </a:rPr>
              <a:t>por su propia cuenta</a:t>
            </a:r>
            <a:r>
              <a:rPr lang="en-US" sz="3200">
                <a:latin typeface="Arial Black" charset="0"/>
              </a:rPr>
              <a:t>!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3962400" y="5486400"/>
            <a:ext cx="1395413" cy="460375"/>
          </a:xfrm>
          <a:prstGeom prst="rect">
            <a:avLst/>
          </a:prstGeom>
          <a:solidFill>
            <a:srgbClr val="E9FF0C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Arial Black" charset="0"/>
              </a:rPr>
              <a:t>Pág. 133</a:t>
            </a:r>
          </a:p>
        </p:txBody>
      </p:sp>
    </p:spTree>
    <p:extLst>
      <p:ext uri="{BB962C8B-B14F-4D97-AF65-F5344CB8AC3E}">
        <p14:creationId xmlns:p14="http://schemas.microsoft.com/office/powerpoint/2010/main" val="1491276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animBg="1" autoUpdateAnimBg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3048000"/>
            <a:ext cx="6927850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1. 	l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a a</a:t>
            </a:r>
            <a:r>
              <a:rPr lang="es-ES" sz="2800">
                <a:latin typeface="Arial Black" charset="0"/>
              </a:rPr>
              <a:t>mistad	</a:t>
            </a:r>
            <a:endParaRPr lang="en-US" sz="2800">
              <a:latin typeface="Arial Black" charset="0"/>
            </a:endParaRPr>
          </a:p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2. 	l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e he</a:t>
            </a:r>
            <a:r>
              <a:rPr lang="es-ES" sz="2800">
                <a:latin typeface="Arial Black" charset="0"/>
              </a:rPr>
              <a:t> leíd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o e</a:t>
            </a:r>
            <a:r>
              <a:rPr lang="es-ES" sz="2800">
                <a:latin typeface="Arial Black" charset="0"/>
              </a:rPr>
              <a:t>l cuento	</a:t>
            </a:r>
            <a:endParaRPr lang="en-US" sz="2800">
              <a:latin typeface="Arial Black" charset="0"/>
            </a:endParaRPr>
          </a:p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3. 	otr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o o</a:t>
            </a:r>
            <a:r>
              <a:rPr lang="es-ES" sz="2800">
                <a:latin typeface="Arial Black" charset="0"/>
              </a:rPr>
              <a:t>toño	</a:t>
            </a:r>
            <a:endParaRPr lang="en-US" sz="2800">
              <a:latin typeface="Arial Black" charset="0"/>
            </a:endParaRPr>
          </a:p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4. 	m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e e</a:t>
            </a:r>
            <a:r>
              <a:rPr lang="es-ES" sz="2800">
                <a:latin typeface="Arial Black" charset="0"/>
              </a:rPr>
              <a:t>speras		</a:t>
            </a:r>
            <a:endParaRPr lang="en-US" sz="2800">
              <a:latin typeface="Arial Black" charset="0"/>
            </a:endParaRPr>
          </a:p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5. 	hasta que no l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e ha</a:t>
            </a:r>
            <a:r>
              <a:rPr lang="es-ES" sz="2800">
                <a:latin typeface="Arial Black" charset="0"/>
              </a:rPr>
              <a:t>bí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a ha</a:t>
            </a:r>
            <a:r>
              <a:rPr lang="es-ES" sz="2800">
                <a:latin typeface="Arial Black" charset="0"/>
              </a:rPr>
              <a:t>blado</a:t>
            </a:r>
            <a:endParaRPr lang="en-US" sz="2800">
              <a:latin typeface="Arial Black" charset="0"/>
            </a:endParaRPr>
          </a:p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6. 	es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e he</a:t>
            </a:r>
            <a:r>
              <a:rPr lang="es-ES" sz="2800">
                <a:latin typeface="Arial Black" charset="0"/>
              </a:rPr>
              <a:t>rmos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o o</a:t>
            </a:r>
            <a:r>
              <a:rPr lang="es-ES" sz="2800">
                <a:latin typeface="Arial Black" charset="0"/>
              </a:rPr>
              <a:t>so	</a:t>
            </a:r>
            <a:endParaRPr lang="en-US" sz="2800">
              <a:latin typeface="Arial Black" charset="0"/>
            </a:endParaRPr>
          </a:p>
        </p:txBody>
      </p:sp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0" y="838200"/>
          <a:ext cx="7467600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7" name="Document" r:id="rId4" imgW="5486400" imgH="893064" progId="Word.Document.8">
                  <p:embed/>
                </p:oleObj>
              </mc:Choice>
              <mc:Fallback>
                <p:oleObj name="Document" r:id="rId4" imgW="5486400" imgH="89306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838200"/>
                        <a:ext cx="7467600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2209800"/>
            <a:ext cx="4089400" cy="530225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¡Artícule (con sinalefa)!</a:t>
            </a:r>
          </a:p>
        </p:txBody>
      </p:sp>
    </p:spTree>
    <p:extLst>
      <p:ext uri="{BB962C8B-B14F-4D97-AF65-F5344CB8AC3E}">
        <p14:creationId xmlns:p14="http://schemas.microsoft.com/office/powerpoint/2010/main" val="617669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8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6934200"/>
            <a:ext cx="61691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Arial Black"/>
                <a:cs typeface="Arial Black"/>
              </a:rPr>
              <a:t>¡Gracias </a:t>
            </a:r>
          </a:p>
          <a:p>
            <a:pPr algn="ctr"/>
            <a:r>
              <a:rPr lang="en-US" sz="4800">
                <a:latin typeface="Arial Black"/>
                <a:cs typeface="Arial Black"/>
              </a:rPr>
              <a:t>por su asistencia!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111182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947</Words>
  <Application>Microsoft Macintosh PowerPoint</Application>
  <PresentationFormat>On-screen Show (4:3)</PresentationFormat>
  <Paragraphs>415</Paragraphs>
  <Slides>99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1" baseType="lpstr">
      <vt:lpstr>Blank Presentation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Riverside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 Gugelberger</dc:creator>
  <cp:lastModifiedBy>Armin Schwegler</cp:lastModifiedBy>
  <cp:revision>250</cp:revision>
  <dcterms:created xsi:type="dcterms:W3CDTF">2010-07-05T19:49:53Z</dcterms:created>
  <dcterms:modified xsi:type="dcterms:W3CDTF">2013-07-22T22:57:41Z</dcterms:modified>
</cp:coreProperties>
</file>